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4"/>
  </p:notesMasterIdLst>
  <p:handoutMasterIdLst>
    <p:handoutMasterId r:id="rId45"/>
  </p:handoutMasterIdLst>
  <p:sldIdLst>
    <p:sldId id="270" r:id="rId2"/>
    <p:sldId id="256" r:id="rId3"/>
    <p:sldId id="257" r:id="rId4"/>
    <p:sldId id="276" r:id="rId5"/>
    <p:sldId id="280" r:id="rId6"/>
    <p:sldId id="278" r:id="rId7"/>
    <p:sldId id="277" r:id="rId8"/>
    <p:sldId id="288" r:id="rId9"/>
    <p:sldId id="258" r:id="rId10"/>
    <p:sldId id="279" r:id="rId11"/>
    <p:sldId id="291" r:id="rId12"/>
    <p:sldId id="287" r:id="rId13"/>
    <p:sldId id="275" r:id="rId14"/>
    <p:sldId id="283" r:id="rId15"/>
    <p:sldId id="292" r:id="rId16"/>
    <p:sldId id="282" r:id="rId17"/>
    <p:sldId id="259" r:id="rId18"/>
    <p:sldId id="286" r:id="rId19"/>
    <p:sldId id="281" r:id="rId20"/>
    <p:sldId id="293" r:id="rId21"/>
    <p:sldId id="294" r:id="rId22"/>
    <p:sldId id="295" r:id="rId23"/>
    <p:sldId id="296" r:id="rId24"/>
    <p:sldId id="301" r:id="rId25"/>
    <p:sldId id="298" r:id="rId26"/>
    <p:sldId id="299" r:id="rId27"/>
    <p:sldId id="297" r:id="rId28"/>
    <p:sldId id="300" r:id="rId29"/>
    <p:sldId id="302" r:id="rId30"/>
    <p:sldId id="303" r:id="rId31"/>
    <p:sldId id="312" r:id="rId32"/>
    <p:sldId id="306" r:id="rId33"/>
    <p:sldId id="307" r:id="rId34"/>
    <p:sldId id="308" r:id="rId35"/>
    <p:sldId id="311" r:id="rId36"/>
    <p:sldId id="309" r:id="rId37"/>
    <p:sldId id="310" r:id="rId38"/>
    <p:sldId id="314" r:id="rId39"/>
    <p:sldId id="304" r:id="rId40"/>
    <p:sldId id="264" r:id="rId41"/>
    <p:sldId id="284" r:id="rId42"/>
    <p:sldId id="313"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660"/>
  </p:normalViewPr>
  <p:slideViewPr>
    <p:cSldViewPr>
      <p:cViewPr varScale="1">
        <p:scale>
          <a:sx n="70" d="100"/>
          <a:sy n="70" d="100"/>
        </p:scale>
        <p:origin x="138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D7D9A4-864C-425A-A0E2-E462B7191CCD}" type="datetimeFigureOut">
              <a:rPr lang="en-US" smtClean="0"/>
              <a:t>06-Mar-22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2DD7797-0E61-462D-AFD1-109569B13C65}" type="slidenum">
              <a:rPr lang="en-US" smtClean="0"/>
              <a:t>‹#›</a:t>
            </a:fld>
            <a:endParaRPr lang="en-US"/>
          </a:p>
        </p:txBody>
      </p:sp>
    </p:spTree>
    <p:extLst>
      <p:ext uri="{BB962C8B-B14F-4D97-AF65-F5344CB8AC3E}">
        <p14:creationId xmlns:p14="http://schemas.microsoft.com/office/powerpoint/2010/main" val="201247767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57A201-3D04-47CC-A82F-11BC07E53FD5}" type="datetimeFigureOut">
              <a:rPr lang="en-US" smtClean="0"/>
              <a:t>06-Mar-22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C6A691-D0B5-41B4-960D-285FD24C2D45}" type="slidenum">
              <a:rPr lang="en-US" smtClean="0"/>
              <a:t>‹#›</a:t>
            </a:fld>
            <a:endParaRPr lang="en-US"/>
          </a:p>
        </p:txBody>
      </p:sp>
    </p:spTree>
    <p:extLst>
      <p:ext uri="{BB962C8B-B14F-4D97-AF65-F5344CB8AC3E}">
        <p14:creationId xmlns:p14="http://schemas.microsoft.com/office/powerpoint/2010/main" val="65771170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52353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52353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52353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52353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688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2353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52353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8426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913B166-C7D6-4C94-A6BD-5B1BBEDA4C48}" type="datetime1">
              <a:rPr lang="en-US" smtClean="0"/>
              <a:t>06-Mar-22</a:t>
            </a:fld>
            <a:endParaRPr lang="en-US"/>
          </a:p>
        </p:txBody>
      </p:sp>
      <p:sp>
        <p:nvSpPr>
          <p:cNvPr id="5" name="Footer Placeholder 4"/>
          <p:cNvSpPr>
            <a:spLocks noGrp="1"/>
          </p:cNvSpPr>
          <p:nvPr>
            <p:ph type="ftr" sz="quarter" idx="11"/>
          </p:nvPr>
        </p:nvSpPr>
        <p:spPr/>
        <p:txBody>
          <a:bodyPr/>
          <a:lstStyle/>
          <a:p>
            <a:r>
              <a:rPr lang="en-US"/>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0D4D53-478D-4793-8D8C-E4ABC8799B41}" type="datetime1">
              <a:rPr lang="en-US" smtClean="0"/>
              <a:t>06-Mar-22</a:t>
            </a:fld>
            <a:endParaRPr lang="en-US"/>
          </a:p>
        </p:txBody>
      </p:sp>
      <p:sp>
        <p:nvSpPr>
          <p:cNvPr id="5" name="Footer Placeholder 4"/>
          <p:cNvSpPr>
            <a:spLocks noGrp="1"/>
          </p:cNvSpPr>
          <p:nvPr>
            <p:ph type="ftr" sz="quarter" idx="11"/>
          </p:nvPr>
        </p:nvSpPr>
        <p:spPr/>
        <p:txBody>
          <a:bodyPr/>
          <a:lstStyle/>
          <a:p>
            <a:r>
              <a:rPr lang="en-US"/>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BA153E-3C25-492C-83EA-B515869BC366}" type="datetime1">
              <a:rPr lang="en-US" smtClean="0"/>
              <a:t>06-Mar-22</a:t>
            </a:fld>
            <a:endParaRPr lang="en-US"/>
          </a:p>
        </p:txBody>
      </p:sp>
      <p:sp>
        <p:nvSpPr>
          <p:cNvPr id="5" name="Footer Placeholder 4"/>
          <p:cNvSpPr>
            <a:spLocks noGrp="1"/>
          </p:cNvSpPr>
          <p:nvPr>
            <p:ph type="ftr" sz="quarter" idx="11"/>
          </p:nvPr>
        </p:nvSpPr>
        <p:spPr/>
        <p:txBody>
          <a:bodyPr/>
          <a:lstStyle/>
          <a:p>
            <a:r>
              <a:rPr lang="en-US"/>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229871-6294-4FDC-ADFB-03568C29F7D6}" type="datetime1">
              <a:rPr lang="en-US" smtClean="0"/>
              <a:t>06-Mar-22</a:t>
            </a:fld>
            <a:endParaRPr lang="en-US"/>
          </a:p>
        </p:txBody>
      </p:sp>
      <p:sp>
        <p:nvSpPr>
          <p:cNvPr id="5" name="Footer Placeholder 4"/>
          <p:cNvSpPr>
            <a:spLocks noGrp="1"/>
          </p:cNvSpPr>
          <p:nvPr>
            <p:ph type="ftr" sz="quarter" idx="11"/>
          </p:nvPr>
        </p:nvSpPr>
        <p:spPr/>
        <p:txBody>
          <a:bodyPr/>
          <a:lstStyle/>
          <a:p>
            <a:r>
              <a:rPr lang="en-US"/>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8B815F-E36B-43A6-831C-C1EAFFD9FEDA}" type="datetime1">
              <a:rPr lang="en-US" smtClean="0"/>
              <a:t>06-Mar-22</a:t>
            </a:fld>
            <a:endParaRPr lang="en-US"/>
          </a:p>
        </p:txBody>
      </p:sp>
      <p:sp>
        <p:nvSpPr>
          <p:cNvPr id="5" name="Footer Placeholder 4"/>
          <p:cNvSpPr>
            <a:spLocks noGrp="1"/>
          </p:cNvSpPr>
          <p:nvPr>
            <p:ph type="ftr" sz="quarter" idx="11"/>
          </p:nvPr>
        </p:nvSpPr>
        <p:spPr/>
        <p:txBody>
          <a:bodyPr/>
          <a:lstStyle/>
          <a:p>
            <a:r>
              <a:rPr lang="en-US"/>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E86034-6584-4FEB-842B-02B8F09CF863}" type="datetime1">
              <a:rPr lang="en-US" smtClean="0"/>
              <a:t>06-Mar-22</a:t>
            </a:fld>
            <a:endParaRPr lang="en-US"/>
          </a:p>
        </p:txBody>
      </p:sp>
      <p:sp>
        <p:nvSpPr>
          <p:cNvPr id="6" name="Footer Placeholder 5"/>
          <p:cNvSpPr>
            <a:spLocks noGrp="1"/>
          </p:cNvSpPr>
          <p:nvPr>
            <p:ph type="ftr" sz="quarter" idx="11"/>
          </p:nvPr>
        </p:nvSpPr>
        <p:spPr/>
        <p:txBody>
          <a:bodyPr/>
          <a:lstStyle/>
          <a:p>
            <a:r>
              <a:rPr lang="en-US"/>
              <a:t>Dept. of ECE, NMIT, Bangalore-64</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7E5B39-4D72-42B0-9EF8-9F09B6A7862F}" type="datetime1">
              <a:rPr lang="en-US" smtClean="0"/>
              <a:t>06-Mar-22</a:t>
            </a:fld>
            <a:endParaRPr lang="en-US"/>
          </a:p>
        </p:txBody>
      </p:sp>
      <p:sp>
        <p:nvSpPr>
          <p:cNvPr id="8" name="Footer Placeholder 7"/>
          <p:cNvSpPr>
            <a:spLocks noGrp="1"/>
          </p:cNvSpPr>
          <p:nvPr>
            <p:ph type="ftr" sz="quarter" idx="11"/>
          </p:nvPr>
        </p:nvSpPr>
        <p:spPr/>
        <p:txBody>
          <a:bodyPr/>
          <a:lstStyle/>
          <a:p>
            <a:r>
              <a:rPr lang="en-US"/>
              <a:t>Dept. of ECE, NMIT, Bangalore-64</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7F936D-E883-4531-8AEF-F8AE01E88733}" type="datetime1">
              <a:rPr lang="en-US" smtClean="0"/>
              <a:t>06-Mar-22</a:t>
            </a:fld>
            <a:endParaRPr lang="en-US"/>
          </a:p>
        </p:txBody>
      </p:sp>
      <p:sp>
        <p:nvSpPr>
          <p:cNvPr id="4" name="Footer Placeholder 3"/>
          <p:cNvSpPr>
            <a:spLocks noGrp="1"/>
          </p:cNvSpPr>
          <p:nvPr>
            <p:ph type="ftr" sz="quarter" idx="11"/>
          </p:nvPr>
        </p:nvSpPr>
        <p:spPr/>
        <p:txBody>
          <a:bodyPr/>
          <a:lstStyle/>
          <a:p>
            <a:r>
              <a:rPr lang="en-US"/>
              <a:t>Dept. of ECE, NMIT, Bangalore-64</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DF7B00-5559-4C0B-A04A-2A61C1D412D8}" type="datetime1">
              <a:rPr lang="en-US" smtClean="0"/>
              <a:t>06-Mar-22</a:t>
            </a:fld>
            <a:endParaRPr lang="en-US"/>
          </a:p>
        </p:txBody>
      </p:sp>
      <p:sp>
        <p:nvSpPr>
          <p:cNvPr id="3" name="Footer Placeholder 2"/>
          <p:cNvSpPr>
            <a:spLocks noGrp="1"/>
          </p:cNvSpPr>
          <p:nvPr>
            <p:ph type="ftr" sz="quarter" idx="11"/>
          </p:nvPr>
        </p:nvSpPr>
        <p:spPr/>
        <p:txBody>
          <a:bodyPr/>
          <a:lstStyle/>
          <a:p>
            <a:r>
              <a:rPr lang="en-US"/>
              <a:t>Dept. of ECE, NMIT, Bangalore-64</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B7B09C-8B88-4EE5-A6E5-A23145D8C69B}" type="datetime1">
              <a:rPr lang="en-US" smtClean="0"/>
              <a:t>06-Mar-22</a:t>
            </a:fld>
            <a:endParaRPr lang="en-US"/>
          </a:p>
        </p:txBody>
      </p:sp>
      <p:sp>
        <p:nvSpPr>
          <p:cNvPr id="6" name="Footer Placeholder 5"/>
          <p:cNvSpPr>
            <a:spLocks noGrp="1"/>
          </p:cNvSpPr>
          <p:nvPr>
            <p:ph type="ftr" sz="quarter" idx="11"/>
          </p:nvPr>
        </p:nvSpPr>
        <p:spPr/>
        <p:txBody>
          <a:bodyPr/>
          <a:lstStyle/>
          <a:p>
            <a:r>
              <a:rPr lang="en-US"/>
              <a:t>Dept. of ECE, NMIT, Bangalore-64</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5FAC93-0C6C-42E5-BB9F-89E4B9974B73}" type="datetime1">
              <a:rPr lang="en-US" smtClean="0"/>
              <a:t>06-Mar-22</a:t>
            </a:fld>
            <a:endParaRPr lang="en-US"/>
          </a:p>
        </p:txBody>
      </p:sp>
      <p:sp>
        <p:nvSpPr>
          <p:cNvPr id="6" name="Footer Placeholder 5"/>
          <p:cNvSpPr>
            <a:spLocks noGrp="1"/>
          </p:cNvSpPr>
          <p:nvPr>
            <p:ph type="ftr" sz="quarter" idx="11"/>
          </p:nvPr>
        </p:nvSpPr>
        <p:spPr/>
        <p:txBody>
          <a:bodyPr/>
          <a:lstStyle/>
          <a:p>
            <a:r>
              <a:rPr lang="en-US"/>
              <a:t>Dept. of ECE, NMIT, Bangalore-64</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CCF5A0-9552-4C4C-8A8F-2A5A2C8C8E36}" type="datetime1">
              <a:rPr lang="en-US" smtClean="0"/>
              <a:t>06-Mar-22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Dept. of ECE, NMIT, Bangalore-64</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8.wdp"/><Relationship Id="rId7"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9.wdp"/><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rgbClr val="0000FF"/>
          </a:solidFill>
        </p:spPr>
        <p:txBody>
          <a:bodyPr>
            <a:normAutofit/>
          </a:bodyPr>
          <a:lstStyle/>
          <a:p>
            <a:r>
              <a:rPr lang="en-US" sz="2800" b="1" dirty="0">
                <a:solidFill>
                  <a:schemeClr val="bg1"/>
                </a:solidFill>
                <a:latin typeface="Times New Roman" pitchFamily="18" charset="0"/>
                <a:cs typeface="Times New Roman" pitchFamily="18" charset="0"/>
              </a:rPr>
              <a:t>CLIENT SERVER PROGRAMMING USING DUAL STACK (IPv4 and IPv6) HOST</a:t>
            </a:r>
          </a:p>
        </p:txBody>
      </p:sp>
      <p:sp>
        <p:nvSpPr>
          <p:cNvPr id="3" name="Content Placeholder 2"/>
          <p:cNvSpPr>
            <a:spLocks noGrp="1"/>
          </p:cNvSpPr>
          <p:nvPr>
            <p:ph idx="1"/>
          </p:nvPr>
        </p:nvSpPr>
        <p:spPr>
          <a:xfrm>
            <a:off x="457200" y="1295400"/>
            <a:ext cx="8229600" cy="5060950"/>
          </a:xfrm>
        </p:spPr>
        <p:txBody>
          <a:bodyPr>
            <a:normAutofit/>
          </a:bodyPr>
          <a:lstStyle/>
          <a:p>
            <a:pPr marL="0" indent="0">
              <a:buNone/>
            </a:pPr>
            <a:endParaRPr lang="en-US" dirty="0"/>
          </a:p>
          <a:p>
            <a:pPr marL="0" indent="0">
              <a:buNone/>
            </a:pPr>
            <a:endParaRPr lang="en-US" dirty="0"/>
          </a:p>
          <a:p>
            <a:pPr marL="0" indent="0" algn="ctr">
              <a:buNone/>
            </a:pPr>
            <a:endParaRPr lang="en-US" sz="2000" u="sng" dirty="0">
              <a:latin typeface="Times New Roman" pitchFamily="18" charset="0"/>
              <a:cs typeface="Times New Roman" pitchFamily="18" charset="0"/>
            </a:endParaRPr>
          </a:p>
          <a:p>
            <a:pPr marL="0" indent="0" algn="ctr">
              <a:buNone/>
            </a:pPr>
            <a:r>
              <a:rPr lang="en-US" sz="2000" u="sng" dirty="0">
                <a:latin typeface="Times New Roman" pitchFamily="18" charset="0"/>
                <a:cs typeface="Times New Roman" pitchFamily="18" charset="0"/>
              </a:rPr>
              <a:t>Batch Details</a:t>
            </a:r>
            <a:r>
              <a:rPr lang="en-US" sz="2000" dirty="0">
                <a:latin typeface="Times New Roman" pitchFamily="18" charset="0"/>
                <a:cs typeface="Times New Roman" pitchFamily="18" charset="0"/>
              </a:rPr>
              <a:t> : </a:t>
            </a:r>
            <a:r>
              <a:rPr lang="en-US" sz="2000" u="sng" dirty="0">
                <a:latin typeface="Times New Roman" pitchFamily="18" charset="0"/>
                <a:cs typeface="Times New Roman" pitchFamily="18" charset="0"/>
              </a:rPr>
              <a:t>Batch 16     </a:t>
            </a:r>
          </a:p>
          <a:p>
            <a:pPr marL="0" indent="0" algn="ctr">
              <a:buNone/>
            </a:pPr>
            <a:r>
              <a:rPr lang="en-US" sz="1600" dirty="0">
                <a:latin typeface="Times New Roman" pitchFamily="18" charset="0"/>
                <a:cs typeface="Times New Roman" pitchFamily="18" charset="0"/>
              </a:rPr>
              <a:t>Name                           USN</a:t>
            </a:r>
          </a:p>
          <a:p>
            <a:pPr marL="0" indent="0" algn="ctr">
              <a:buNone/>
            </a:pPr>
            <a:r>
              <a:rPr lang="en-US" sz="1400" dirty="0">
                <a:latin typeface="Times New Roman" pitchFamily="18" charset="0"/>
                <a:cs typeface="Times New Roman" pitchFamily="18" charset="0"/>
              </a:rPr>
              <a:t>S Bharath                       1NT18EC134</a:t>
            </a:r>
          </a:p>
          <a:p>
            <a:pPr marL="0" indent="0" algn="ctr">
              <a:buNone/>
            </a:pPr>
            <a:r>
              <a:rPr lang="en-US" sz="1400" dirty="0">
                <a:latin typeface="Times New Roman" pitchFamily="18" charset="0"/>
                <a:cs typeface="Times New Roman" pitchFamily="18" charset="0"/>
              </a:rPr>
              <a:t>Shaik Abdul Aleem        1NT18EC143</a:t>
            </a:r>
          </a:p>
          <a:p>
            <a:pPr marL="0" indent="0" algn="ctr">
              <a:buNone/>
            </a:pPr>
            <a:r>
              <a:rPr lang="en-US" sz="1400" dirty="0">
                <a:latin typeface="Times New Roman" pitchFamily="18" charset="0"/>
                <a:cs typeface="Times New Roman" pitchFamily="18" charset="0"/>
              </a:rPr>
              <a:t>Likith N                          1NT18EC083</a:t>
            </a:r>
          </a:p>
          <a:p>
            <a:pPr marL="0" indent="0" algn="ctr">
              <a:buNone/>
            </a:pPr>
            <a:r>
              <a:rPr lang="en-US" sz="1400" dirty="0">
                <a:latin typeface="Times New Roman" pitchFamily="18" charset="0"/>
                <a:cs typeface="Times New Roman" pitchFamily="18" charset="0"/>
              </a:rPr>
              <a:t>Rizwan Khan                  1NT18EC130</a:t>
            </a:r>
          </a:p>
          <a:p>
            <a:pPr marL="0" indent="0" algn="ctr">
              <a:buNone/>
            </a:pPr>
            <a:endParaRPr lang="en-US" dirty="0">
              <a:latin typeface="Times New Roman" pitchFamily="18" charset="0"/>
              <a:cs typeface="Times New Roman" pitchFamily="18" charset="0"/>
            </a:endParaRPr>
          </a:p>
          <a:p>
            <a:pPr marL="0" indent="0" algn="ctr">
              <a:buNone/>
            </a:pPr>
            <a:r>
              <a:rPr lang="en-US" sz="1400" b="1" dirty="0">
                <a:latin typeface="Times New Roman" pitchFamily="18" charset="0"/>
                <a:cs typeface="Times New Roman" pitchFamily="18" charset="0"/>
              </a:rPr>
              <a:t>                  Project Supervisor 	</a:t>
            </a:r>
          </a:p>
          <a:p>
            <a:pPr marL="0" indent="0" algn="ctr">
              <a:buNone/>
            </a:pPr>
            <a:r>
              <a:rPr lang="en-US" sz="1400" dirty="0">
                <a:latin typeface="Times New Roman" pitchFamily="18" charset="0"/>
                <a:cs typeface="Times New Roman" pitchFamily="18" charset="0"/>
              </a:rPr>
              <a:t>      Prof. Sitaram Yaji</a:t>
            </a:r>
          </a:p>
          <a:p>
            <a:pPr marL="0" indent="0" algn="ctr">
              <a:buNone/>
            </a:pPr>
            <a:r>
              <a:rPr lang="en-US" sz="1400" dirty="0">
                <a:latin typeface="Times New Roman" pitchFamily="18" charset="0"/>
                <a:cs typeface="Times New Roman" pitchFamily="18" charset="0"/>
              </a:rPr>
              <a:t> </a:t>
            </a:r>
            <a:r>
              <a:rPr lang="en-US" sz="1400" dirty="0"/>
              <a:t>Professor Dept. of Electronics and Communication Engineering </a:t>
            </a:r>
          </a:p>
          <a:p>
            <a:pPr marL="0" indent="0" algn="ctr">
              <a:buNone/>
            </a:pPr>
            <a:r>
              <a:rPr lang="en-US" sz="1400" dirty="0"/>
              <a:t>Nitte Meenakshi Institute of Technology Yelahanka, Bangalore-560064</a:t>
            </a:r>
            <a:endParaRPr lang="en-US" sz="1400" dirty="0">
              <a:latin typeface="Times New Roman" pitchFamily="18" charset="0"/>
              <a:cs typeface="Times New Roman" pitchFamily="18" charset="0"/>
            </a:endParaRPr>
          </a:p>
        </p:txBody>
      </p:sp>
      <p:sp>
        <p:nvSpPr>
          <p:cNvPr id="4"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
        <p:nvSpPr>
          <p:cNvPr id="5" name="Footer Placeholder 4"/>
          <p:cNvSpPr>
            <a:spLocks noGrp="1"/>
          </p:cNvSpPr>
          <p:nvPr>
            <p:ph type="ftr" sz="quarter" idx="11"/>
          </p:nvPr>
        </p:nvSpPr>
        <p:spPr/>
        <p:txBody>
          <a:bodyPr/>
          <a:lstStyle/>
          <a:p>
            <a:r>
              <a:rPr lang="en-US" dirty="0">
                <a:latin typeface="Times New Roman" pitchFamily="18" charset="0"/>
                <a:cs typeface="Times New Roman" pitchFamily="18" charset="0"/>
              </a:rPr>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1447800"/>
            <a:ext cx="1543050" cy="1280832"/>
          </a:xfrm>
          <a:prstGeom prst="rect">
            <a:avLst/>
          </a:prstGeom>
        </p:spPr>
      </p:pic>
    </p:spTree>
    <p:extLst>
      <p:ext uri="{BB962C8B-B14F-4D97-AF65-F5344CB8AC3E}">
        <p14:creationId xmlns:p14="http://schemas.microsoft.com/office/powerpoint/2010/main" val="3788692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026222159"/>
              </p:ext>
            </p:extLst>
          </p:nvPr>
        </p:nvGraphicFramePr>
        <p:xfrm>
          <a:off x="304800" y="1184068"/>
          <a:ext cx="8534400" cy="4835732"/>
        </p:xfrm>
        <a:graphic>
          <a:graphicData uri="http://schemas.openxmlformats.org/drawingml/2006/table">
            <a:tbl>
              <a:tblPr firstRow="1" bandRow="1">
                <a:tableStyleId>{5C22544A-7EE6-4342-B048-85BDC9FD1C3A}</a:tableStyleId>
              </a:tblPr>
              <a:tblGrid>
                <a:gridCol w="1607450">
                  <a:extLst>
                    <a:ext uri="{9D8B030D-6E8A-4147-A177-3AD203B41FA5}">
                      <a16:colId xmlns="" xmlns:a16="http://schemas.microsoft.com/office/drawing/2014/main" val="20000"/>
                    </a:ext>
                  </a:extLst>
                </a:gridCol>
                <a:gridCol w="1607450">
                  <a:extLst>
                    <a:ext uri="{9D8B030D-6E8A-4147-A177-3AD203B41FA5}">
                      <a16:colId xmlns="" xmlns:a16="http://schemas.microsoft.com/office/drawing/2014/main" val="20001"/>
                    </a:ext>
                  </a:extLst>
                </a:gridCol>
                <a:gridCol w="1637780">
                  <a:extLst>
                    <a:ext uri="{9D8B030D-6E8A-4147-A177-3AD203B41FA5}">
                      <a16:colId xmlns="" xmlns:a16="http://schemas.microsoft.com/office/drawing/2014/main" val="20002"/>
                    </a:ext>
                  </a:extLst>
                </a:gridCol>
                <a:gridCol w="1577120">
                  <a:extLst>
                    <a:ext uri="{9D8B030D-6E8A-4147-A177-3AD203B41FA5}">
                      <a16:colId xmlns="" xmlns:a16="http://schemas.microsoft.com/office/drawing/2014/main" val="20003"/>
                    </a:ext>
                  </a:extLst>
                </a:gridCol>
                <a:gridCol w="2104600">
                  <a:extLst>
                    <a:ext uri="{9D8B030D-6E8A-4147-A177-3AD203B41FA5}">
                      <a16:colId xmlns="" xmlns:a16="http://schemas.microsoft.com/office/drawing/2014/main" val="20004"/>
                    </a:ext>
                  </a:extLst>
                </a:gridCol>
              </a:tblGrid>
              <a:tr h="993644">
                <a:tc>
                  <a:txBody>
                    <a:bodyPr/>
                    <a:lstStyle/>
                    <a:p>
                      <a:r>
                        <a:rPr lang="en-US" dirty="0">
                          <a:latin typeface="Times New Roman" panose="02020603050405020304" pitchFamily="18" charset="0"/>
                          <a:cs typeface="Times New Roman" panose="02020603050405020304" pitchFamily="18" charset="0"/>
                        </a:rPr>
                        <a:t>Title</a:t>
                      </a:r>
                    </a:p>
                  </a:txBody>
                  <a:tcPr/>
                </a:tc>
                <a:tc>
                  <a:txBody>
                    <a:bodyPr/>
                    <a:lstStyle/>
                    <a:p>
                      <a:r>
                        <a:rPr lang="en-US" dirty="0">
                          <a:latin typeface="Times New Roman" panose="02020603050405020304" pitchFamily="18" charset="0"/>
                          <a:cs typeface="Times New Roman" panose="02020603050405020304" pitchFamily="18" charset="0"/>
                        </a:rPr>
                        <a:t>Author Name</a:t>
                      </a:r>
                    </a:p>
                  </a:txBody>
                  <a:tcPr/>
                </a:tc>
                <a:tc>
                  <a:txBody>
                    <a:bodyPr/>
                    <a:lstStyle/>
                    <a:p>
                      <a:r>
                        <a:rPr lang="en-US" sz="2000" dirty="0">
                          <a:latin typeface="Times New Roman" panose="02020603050405020304" pitchFamily="18" charset="0"/>
                          <a:cs typeface="Times New Roman" panose="02020603050405020304" pitchFamily="18" charset="0"/>
                        </a:rPr>
                        <a:t>Citation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Algorithms/Techniques</a:t>
                      </a:r>
                      <a:r>
                        <a:rPr lang="en-US" baseline="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Conclusion</a:t>
                      </a:r>
                    </a:p>
                  </a:txBody>
                  <a:tcPr/>
                </a:tc>
                <a:extLst>
                  <a:ext uri="{0D108BD9-81ED-4DB2-BD59-A6C34878D82A}">
                    <a16:rowId xmlns="" xmlns:a16="http://schemas.microsoft.com/office/drawing/2014/main" val="10000"/>
                  </a:ext>
                </a:extLst>
              </a:tr>
              <a:tr h="38420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Times New Roman" panose="02020603050405020304" pitchFamily="18" charset="0"/>
                          <a:ea typeface="+mn-ea"/>
                          <a:cs typeface="Times New Roman" panose="02020603050405020304" pitchFamily="18" charset="0"/>
                        </a:rPr>
                        <a:t>IPv4 versus IPv6 - who connects faster?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Vaibhav Bajpai</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Jürgen Schönwälder</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V. Bajpai and J. Schönwälder, "IPv4 versus IPv6 - who connects faster?," 2015 IFIP Networking Conference (IFIP Networking), 2015, pp. 1-9, doi: 10.1109/IFIPNetworking.2015.7145323.</a:t>
                      </a:r>
                    </a:p>
                  </a:txBody>
                  <a:tcPr/>
                </a:tc>
                <a:tc>
                  <a:txBody>
                    <a:bodyPr/>
                    <a:lstStyle/>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Metric that measures the time taken to establish a TCP connection to a given endpoint. The input parameter of the metric is a tuple (service name, port number) and the output is the TCP connection establishment time for all endpoints the service(The Happy</a:t>
                      </a:r>
                      <a:r>
                        <a:rPr lang="en-US" sz="1400" b="0" i="0" kern="1200" baseline="0" dirty="0">
                          <a:solidFill>
                            <a:schemeClr val="dk1"/>
                          </a:solidFill>
                          <a:effectLst/>
                          <a:latin typeface="Times New Roman" panose="02020603050405020304" pitchFamily="18" charset="0"/>
                          <a:ea typeface="+mn-ea"/>
                          <a:cs typeface="Times New Roman" panose="02020603050405020304" pitchFamily="18" charset="0"/>
                        </a:rPr>
                        <a:t> tool</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Multiple websites are served from CDN(content delivery network) caches deployed within access networks. We also witnessed cases where these CDN caches were present for IPv4, but were largely absent for IPv6 leading to relatively higher TCP connection establishment times.</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bl>
          </a:graphicData>
        </a:graphic>
      </p:graphicFrame>
      <p:sp>
        <p:nvSpPr>
          <p:cNvPr id="8" name="Title 1">
            <a:extLst>
              <a:ext uri="{FF2B5EF4-FFF2-40B4-BE49-F238E27FC236}">
                <a16:creationId xmlns="" xmlns:a16="http://schemas.microsoft.com/office/drawing/2014/main" id="{977339AD-DE49-4722-9340-952DB6A46867}"/>
              </a:ext>
            </a:extLst>
          </p:cNvPr>
          <p:cNvSpPr>
            <a:spLocks noGrp="1"/>
          </p:cNvSpPr>
          <p:nvPr>
            <p:ph type="title"/>
          </p:nvPr>
        </p:nvSpPr>
        <p:spPr>
          <a:xfrm>
            <a:off x="0" y="-13996"/>
            <a:ext cx="9144000" cy="995266"/>
          </a:xfrm>
          <a:solidFill>
            <a:srgbClr val="0000FF"/>
          </a:solidFill>
        </p:spPr>
        <p:txBody>
          <a:bodyPr>
            <a:normAutofit/>
          </a:bodyPr>
          <a:lstStyle/>
          <a:p>
            <a:r>
              <a:rPr lang="en-US" sz="3600" b="1" dirty="0">
                <a:solidFill>
                  <a:schemeClr val="bg1"/>
                </a:solidFill>
                <a:latin typeface="Times New Roman" pitchFamily="18" charset="0"/>
                <a:cs typeface="Times New Roman" pitchFamily="18" charset="0"/>
              </a:rPr>
              <a:t>Literature Survey</a:t>
            </a:r>
            <a:endParaRPr lang="en-US" sz="3600" dirty="0">
              <a:latin typeface="Times New Roman" pitchFamily="18" charset="0"/>
              <a:cs typeface="Times New Roman" pitchFamily="18" charset="0"/>
            </a:endParaRPr>
          </a:p>
        </p:txBody>
      </p:sp>
      <p:sp>
        <p:nvSpPr>
          <p:cNvPr id="9"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905882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175469140"/>
              </p:ext>
            </p:extLst>
          </p:nvPr>
        </p:nvGraphicFramePr>
        <p:xfrm>
          <a:off x="304800" y="1083922"/>
          <a:ext cx="8534400" cy="5029200"/>
        </p:xfrm>
        <a:graphic>
          <a:graphicData uri="http://schemas.openxmlformats.org/drawingml/2006/table">
            <a:tbl>
              <a:tblPr firstRow="1" bandRow="1">
                <a:tableStyleId>{5C22544A-7EE6-4342-B048-85BDC9FD1C3A}</a:tableStyleId>
              </a:tblPr>
              <a:tblGrid>
                <a:gridCol w="1607450">
                  <a:extLst>
                    <a:ext uri="{9D8B030D-6E8A-4147-A177-3AD203B41FA5}">
                      <a16:colId xmlns="" xmlns:a16="http://schemas.microsoft.com/office/drawing/2014/main" val="20000"/>
                    </a:ext>
                  </a:extLst>
                </a:gridCol>
                <a:gridCol w="1607450">
                  <a:extLst>
                    <a:ext uri="{9D8B030D-6E8A-4147-A177-3AD203B41FA5}">
                      <a16:colId xmlns="" xmlns:a16="http://schemas.microsoft.com/office/drawing/2014/main" val="20001"/>
                    </a:ext>
                  </a:extLst>
                </a:gridCol>
                <a:gridCol w="1637780">
                  <a:extLst>
                    <a:ext uri="{9D8B030D-6E8A-4147-A177-3AD203B41FA5}">
                      <a16:colId xmlns="" xmlns:a16="http://schemas.microsoft.com/office/drawing/2014/main" val="20002"/>
                    </a:ext>
                  </a:extLst>
                </a:gridCol>
                <a:gridCol w="1577120">
                  <a:extLst>
                    <a:ext uri="{9D8B030D-6E8A-4147-A177-3AD203B41FA5}">
                      <a16:colId xmlns="" xmlns:a16="http://schemas.microsoft.com/office/drawing/2014/main" val="20003"/>
                    </a:ext>
                  </a:extLst>
                </a:gridCol>
                <a:gridCol w="2104600">
                  <a:extLst>
                    <a:ext uri="{9D8B030D-6E8A-4147-A177-3AD203B41FA5}">
                      <a16:colId xmlns="" xmlns:a16="http://schemas.microsoft.com/office/drawing/2014/main" val="20004"/>
                    </a:ext>
                  </a:extLst>
                </a:gridCol>
              </a:tblGrid>
              <a:tr h="933055">
                <a:tc>
                  <a:txBody>
                    <a:bodyPr/>
                    <a:lstStyle/>
                    <a:p>
                      <a:r>
                        <a:rPr lang="en-US" dirty="0">
                          <a:latin typeface="Times New Roman" panose="02020603050405020304" pitchFamily="18" charset="0"/>
                          <a:cs typeface="Times New Roman" panose="02020603050405020304" pitchFamily="18" charset="0"/>
                        </a:rPr>
                        <a:t>Title</a:t>
                      </a:r>
                    </a:p>
                  </a:txBody>
                  <a:tcPr/>
                </a:tc>
                <a:tc>
                  <a:txBody>
                    <a:bodyPr/>
                    <a:lstStyle/>
                    <a:p>
                      <a:r>
                        <a:rPr lang="en-US" dirty="0">
                          <a:latin typeface="Times New Roman" panose="02020603050405020304" pitchFamily="18" charset="0"/>
                          <a:cs typeface="Times New Roman" panose="02020603050405020304" pitchFamily="18" charset="0"/>
                        </a:rPr>
                        <a:t>Author Name</a:t>
                      </a:r>
                    </a:p>
                  </a:txBody>
                  <a:tcPr/>
                </a:tc>
                <a:tc>
                  <a:txBody>
                    <a:bodyPr/>
                    <a:lstStyle/>
                    <a:p>
                      <a:r>
                        <a:rPr lang="en-US" sz="2000" dirty="0">
                          <a:latin typeface="Times New Roman" panose="02020603050405020304" pitchFamily="18" charset="0"/>
                          <a:cs typeface="Times New Roman" panose="02020603050405020304" pitchFamily="18" charset="0"/>
                        </a:rPr>
                        <a:t>Citation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Algorithms/Techniques</a:t>
                      </a:r>
                      <a:r>
                        <a:rPr lang="en-US" baseline="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Conclusion</a:t>
                      </a:r>
                    </a:p>
                  </a:txBody>
                  <a:tcPr/>
                </a:tc>
                <a:extLst>
                  <a:ext uri="{0D108BD9-81ED-4DB2-BD59-A6C34878D82A}">
                    <a16:rowId xmlns="" xmlns:a16="http://schemas.microsoft.com/office/drawing/2014/main" val="10000"/>
                  </a:ext>
                </a:extLst>
              </a:tr>
              <a:tr h="409614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a:latin typeface="Times New Roman" panose="02020603050405020304" pitchFamily="18" charset="0"/>
                          <a:cs typeface="Times New Roman" panose="02020603050405020304" pitchFamily="18" charset="0"/>
                        </a:rPr>
                        <a:t>Transition to IPv6 with Realm Gateway 64</a:t>
                      </a:r>
                    </a:p>
                  </a:txBody>
                  <a:tcPr/>
                </a:tc>
                <a:tc>
                  <a:txBody>
                    <a:bodyPr/>
                    <a:lstStyle/>
                    <a:p>
                      <a:r>
                        <a:rPr lang="en-US" sz="1600" u="none" dirty="0">
                          <a:latin typeface="Times New Roman" panose="02020603050405020304" pitchFamily="18" charset="0"/>
                          <a:cs typeface="Times New Roman" panose="02020603050405020304" pitchFamily="18" charset="0"/>
                        </a:rPr>
                        <a:t>Jesús </a:t>
                      </a:r>
                      <a:r>
                        <a:rPr lang="en-US" sz="1600" u="none" dirty="0" err="1">
                          <a:latin typeface="Times New Roman" panose="02020603050405020304" pitchFamily="18" charset="0"/>
                          <a:cs typeface="Times New Roman" panose="02020603050405020304" pitchFamily="18" charset="0"/>
                        </a:rPr>
                        <a:t>Llorente</a:t>
                      </a:r>
                      <a:r>
                        <a:rPr lang="en-US" sz="1600" u="none" dirty="0">
                          <a:latin typeface="Times New Roman" panose="02020603050405020304" pitchFamily="18" charset="0"/>
                          <a:cs typeface="Times New Roman" panose="02020603050405020304" pitchFamily="18" charset="0"/>
                        </a:rPr>
                        <a:t> Santos; </a:t>
                      </a:r>
                      <a:r>
                        <a:rPr lang="en-US" sz="1600" u="none" dirty="0" err="1">
                          <a:latin typeface="Times New Roman" panose="02020603050405020304" pitchFamily="18" charset="0"/>
                          <a:cs typeface="Times New Roman" panose="02020603050405020304" pitchFamily="18" charset="0"/>
                        </a:rPr>
                        <a:t>Raimo</a:t>
                      </a:r>
                      <a:r>
                        <a:rPr lang="en-US" sz="1600" u="none" dirty="0">
                          <a:latin typeface="Times New Roman" panose="02020603050405020304" pitchFamily="18" charset="0"/>
                          <a:cs typeface="Times New Roman" panose="02020603050405020304" pitchFamily="18" charset="0"/>
                        </a:rPr>
                        <a:t> </a:t>
                      </a:r>
                      <a:r>
                        <a:rPr lang="en-US" sz="1600" u="none" dirty="0" err="1">
                          <a:latin typeface="Times New Roman" panose="02020603050405020304" pitchFamily="18" charset="0"/>
                          <a:cs typeface="Times New Roman" panose="02020603050405020304" pitchFamily="18" charset="0"/>
                        </a:rPr>
                        <a:t>Kantola</a:t>
                      </a:r>
                      <a:endParaRPr lang="en-US" sz="1600" u="none"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J. L. Santos and R. </a:t>
                      </a:r>
                      <a:r>
                        <a:rPr lang="en-US" sz="1200" dirty="0" err="1">
                          <a:latin typeface="Times New Roman" panose="02020603050405020304" pitchFamily="18" charset="0"/>
                          <a:cs typeface="Times New Roman" panose="02020603050405020304" pitchFamily="18" charset="0"/>
                        </a:rPr>
                        <a:t>Kantola</a:t>
                      </a:r>
                      <a:r>
                        <a:rPr lang="en-US" sz="1200" dirty="0">
                          <a:latin typeface="Times New Roman" panose="02020603050405020304" pitchFamily="18" charset="0"/>
                          <a:cs typeface="Times New Roman" panose="02020603050405020304" pitchFamily="18" charset="0"/>
                        </a:rPr>
                        <a:t>, "Transition to IPv6 with Realm Gateway 64," 2015 IEEE International Conference on Communications (ICC), 2015, pp. 5614-5620, </a:t>
                      </a:r>
                      <a:r>
                        <a:rPr lang="en-US" sz="1200" dirty="0" err="1">
                          <a:latin typeface="Times New Roman" panose="02020603050405020304" pitchFamily="18" charset="0"/>
                          <a:cs typeface="Times New Roman" panose="02020603050405020304" pitchFamily="18" charset="0"/>
                        </a:rPr>
                        <a:t>doi</a:t>
                      </a:r>
                      <a:r>
                        <a:rPr lang="en-US" sz="1200" dirty="0">
                          <a:latin typeface="Times New Roman" panose="02020603050405020304" pitchFamily="18" charset="0"/>
                          <a:cs typeface="Times New Roman" panose="02020603050405020304" pitchFamily="18" charset="0"/>
                        </a:rPr>
                        <a:t>: 10.1109/ICC.2015.7249217.</a:t>
                      </a:r>
                    </a:p>
                  </a:txBody>
                  <a:tcPr/>
                </a:tc>
                <a:tc>
                  <a:txBody>
                    <a:bodyPr/>
                    <a:lstStyle/>
                    <a:p>
                      <a:r>
                        <a:rPr lang="en-US" sz="1400" dirty="0">
                          <a:latin typeface="Times New Roman" panose="02020603050405020304" pitchFamily="18" charset="0"/>
                          <a:cs typeface="Times New Roman" panose="02020603050405020304" pitchFamily="18" charset="0"/>
                        </a:rPr>
                        <a:t>Enhancing the Circular Pool, The Circular Pool is used to establish new incoming connections to hosts located in the private network. , IP/ICMP Translation, DoS/DDoS to the Circular Pool</a:t>
                      </a:r>
                    </a:p>
                  </a:txBody>
                  <a:tcPr/>
                </a:tc>
                <a:tc>
                  <a:txBody>
                    <a:bodyPr/>
                    <a:lstStyle/>
                    <a:p>
                      <a:r>
                        <a:rPr lang="en-US" sz="1600" dirty="0">
                          <a:latin typeface="Times New Roman" panose="02020603050405020304" pitchFamily="18" charset="0"/>
                          <a:cs typeface="Times New Roman" panose="02020603050405020304" pitchFamily="18" charset="0"/>
                        </a:rPr>
                        <a:t>Presented a stateful transition mechanism for IPv6 named Realm Gateway 64 (RGW64) as a solution that does not require additional third-party elements or changes in hosts or application. The RGW64 implements the DNS64/NAT64 functionality, relying on protocol and address translation at the border of address realms.</a:t>
                      </a:r>
                    </a:p>
                  </a:txBody>
                  <a:tcPr/>
                </a:tc>
                <a:extLst>
                  <a:ext uri="{0D108BD9-81ED-4DB2-BD59-A6C34878D82A}">
                    <a16:rowId xmlns="" xmlns:a16="http://schemas.microsoft.com/office/drawing/2014/main" val="10001"/>
                  </a:ext>
                </a:extLst>
              </a:tr>
            </a:tbl>
          </a:graphicData>
        </a:graphic>
      </p:graphicFrame>
      <p:sp>
        <p:nvSpPr>
          <p:cNvPr id="8" name="Title 1">
            <a:extLst>
              <a:ext uri="{FF2B5EF4-FFF2-40B4-BE49-F238E27FC236}">
                <a16:creationId xmlns="" xmlns:a16="http://schemas.microsoft.com/office/drawing/2014/main" id="{2E3B0325-14E8-4684-A4B5-F60E8625A161}"/>
              </a:ext>
            </a:extLst>
          </p:cNvPr>
          <p:cNvSpPr>
            <a:spLocks noGrp="1"/>
          </p:cNvSpPr>
          <p:nvPr>
            <p:ph type="title"/>
          </p:nvPr>
        </p:nvSpPr>
        <p:spPr>
          <a:xfrm>
            <a:off x="0" y="-13996"/>
            <a:ext cx="9144000" cy="995266"/>
          </a:xfrm>
          <a:solidFill>
            <a:srgbClr val="0000FF"/>
          </a:solidFill>
        </p:spPr>
        <p:txBody>
          <a:bodyPr>
            <a:normAutofit/>
          </a:bodyPr>
          <a:lstStyle/>
          <a:p>
            <a:r>
              <a:rPr lang="en-US" sz="3600" b="1" dirty="0">
                <a:solidFill>
                  <a:schemeClr val="bg1"/>
                </a:solidFill>
                <a:latin typeface="Times New Roman" pitchFamily="18" charset="0"/>
                <a:cs typeface="Times New Roman" pitchFamily="18" charset="0"/>
              </a:rPr>
              <a:t>Literature Survey</a:t>
            </a:r>
            <a:endParaRPr lang="en-US" sz="3600" dirty="0">
              <a:latin typeface="Times New Roman" pitchFamily="18" charset="0"/>
              <a:cs typeface="Times New Roman" pitchFamily="18" charset="0"/>
            </a:endParaRPr>
          </a:p>
        </p:txBody>
      </p:sp>
      <p:sp>
        <p:nvSpPr>
          <p:cNvPr id="9"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791327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212799071"/>
              </p:ext>
            </p:extLst>
          </p:nvPr>
        </p:nvGraphicFramePr>
        <p:xfrm>
          <a:off x="304800" y="1143000"/>
          <a:ext cx="8534400" cy="4961235"/>
        </p:xfrm>
        <a:graphic>
          <a:graphicData uri="http://schemas.openxmlformats.org/drawingml/2006/table">
            <a:tbl>
              <a:tblPr firstRow="1" bandRow="1">
                <a:tableStyleId>{5C22544A-7EE6-4342-B048-85BDC9FD1C3A}</a:tableStyleId>
              </a:tblPr>
              <a:tblGrid>
                <a:gridCol w="1574307">
                  <a:extLst>
                    <a:ext uri="{9D8B030D-6E8A-4147-A177-3AD203B41FA5}">
                      <a16:colId xmlns="" xmlns:a16="http://schemas.microsoft.com/office/drawing/2014/main" val="20000"/>
                    </a:ext>
                  </a:extLst>
                </a:gridCol>
                <a:gridCol w="1640593">
                  <a:extLst>
                    <a:ext uri="{9D8B030D-6E8A-4147-A177-3AD203B41FA5}">
                      <a16:colId xmlns="" xmlns:a16="http://schemas.microsoft.com/office/drawing/2014/main" val="20001"/>
                    </a:ext>
                  </a:extLst>
                </a:gridCol>
                <a:gridCol w="1637779">
                  <a:extLst>
                    <a:ext uri="{9D8B030D-6E8A-4147-A177-3AD203B41FA5}">
                      <a16:colId xmlns="" xmlns:a16="http://schemas.microsoft.com/office/drawing/2014/main" val="20002"/>
                    </a:ext>
                  </a:extLst>
                </a:gridCol>
                <a:gridCol w="1577121">
                  <a:extLst>
                    <a:ext uri="{9D8B030D-6E8A-4147-A177-3AD203B41FA5}">
                      <a16:colId xmlns="" xmlns:a16="http://schemas.microsoft.com/office/drawing/2014/main" val="20003"/>
                    </a:ext>
                  </a:extLst>
                </a:gridCol>
                <a:gridCol w="2104600">
                  <a:extLst>
                    <a:ext uri="{9D8B030D-6E8A-4147-A177-3AD203B41FA5}">
                      <a16:colId xmlns="" xmlns:a16="http://schemas.microsoft.com/office/drawing/2014/main" val="20004"/>
                    </a:ext>
                  </a:extLst>
                </a:gridCol>
              </a:tblGrid>
              <a:tr h="829965">
                <a:tc>
                  <a:txBody>
                    <a:bodyPr/>
                    <a:lstStyle/>
                    <a:p>
                      <a:r>
                        <a:rPr lang="en-US" dirty="0">
                          <a:latin typeface="Times New Roman" panose="02020603050405020304" pitchFamily="18" charset="0"/>
                          <a:cs typeface="Times New Roman" panose="02020603050405020304" pitchFamily="18" charset="0"/>
                        </a:rPr>
                        <a:t>Title</a:t>
                      </a:r>
                    </a:p>
                  </a:txBody>
                  <a:tcPr/>
                </a:tc>
                <a:tc>
                  <a:txBody>
                    <a:bodyPr/>
                    <a:lstStyle/>
                    <a:p>
                      <a:r>
                        <a:rPr lang="en-US" dirty="0">
                          <a:latin typeface="Times New Roman" panose="02020603050405020304" pitchFamily="18" charset="0"/>
                          <a:cs typeface="Times New Roman" panose="02020603050405020304" pitchFamily="18" charset="0"/>
                        </a:rPr>
                        <a:t>Author Name</a:t>
                      </a:r>
                    </a:p>
                  </a:txBody>
                  <a:tcPr/>
                </a:tc>
                <a:tc>
                  <a:txBody>
                    <a:bodyPr/>
                    <a:lstStyle/>
                    <a:p>
                      <a:r>
                        <a:rPr lang="en-US" sz="2000" dirty="0">
                          <a:latin typeface="Times New Roman" panose="02020603050405020304" pitchFamily="18" charset="0"/>
                          <a:cs typeface="Times New Roman" panose="02020603050405020304" pitchFamily="18" charset="0"/>
                        </a:rPr>
                        <a:t>Citation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Algorithms/Techniques</a:t>
                      </a:r>
                      <a:r>
                        <a:rPr lang="en-US" baseline="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Conclusion</a:t>
                      </a:r>
                    </a:p>
                  </a:txBody>
                  <a:tcPr/>
                </a:tc>
                <a:extLst>
                  <a:ext uri="{0D108BD9-81ED-4DB2-BD59-A6C34878D82A}">
                    <a16:rowId xmlns="" xmlns:a16="http://schemas.microsoft.com/office/drawing/2014/main" val="10000"/>
                  </a:ext>
                </a:extLst>
              </a:tr>
              <a:tr h="40468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a:latin typeface="Times New Roman" panose="02020603050405020304" pitchFamily="18" charset="0"/>
                          <a:cs typeface="Times New Roman" panose="02020603050405020304" pitchFamily="18" charset="0"/>
                        </a:rPr>
                        <a:t>IPv4 and IPv6 performance comparison in IPv6 LTE network</a:t>
                      </a:r>
                    </a:p>
                  </a:txBody>
                  <a:tcPr/>
                </a:tc>
                <a:tc>
                  <a:txBody>
                    <a:bodyPr/>
                    <a:lstStyle/>
                    <a:p>
                      <a:r>
                        <a:rPr lang="en-US" sz="1600" u="none" dirty="0" err="1">
                          <a:latin typeface="Times New Roman" panose="02020603050405020304" pitchFamily="18" charset="0"/>
                          <a:cs typeface="Times New Roman" panose="02020603050405020304" pitchFamily="18" charset="0"/>
                        </a:rPr>
                        <a:t>Jonghwan</a:t>
                      </a:r>
                      <a:r>
                        <a:rPr lang="en-US" sz="1600" u="none" dirty="0">
                          <a:latin typeface="Times New Roman" panose="02020603050405020304" pitchFamily="18" charset="0"/>
                          <a:cs typeface="Times New Roman" panose="02020603050405020304" pitchFamily="18" charset="0"/>
                        </a:rPr>
                        <a:t> Hyun; Jian Li; </a:t>
                      </a:r>
                      <a:r>
                        <a:rPr lang="en-US" sz="1600" u="none" dirty="0" err="1">
                          <a:latin typeface="Times New Roman" panose="02020603050405020304" pitchFamily="18" charset="0"/>
                          <a:cs typeface="Times New Roman" panose="02020603050405020304" pitchFamily="18" charset="0"/>
                        </a:rPr>
                        <a:t>Hwankuk</a:t>
                      </a:r>
                      <a:r>
                        <a:rPr lang="en-US" sz="1600" u="none" dirty="0">
                          <a:latin typeface="Times New Roman" panose="02020603050405020304" pitchFamily="18" charset="0"/>
                          <a:cs typeface="Times New Roman" panose="02020603050405020304" pitchFamily="18" charset="0"/>
                        </a:rPr>
                        <a:t> Kim; Jae-</a:t>
                      </a:r>
                      <a:r>
                        <a:rPr lang="en-US" sz="1600" u="none" dirty="0" err="1">
                          <a:latin typeface="Times New Roman" panose="02020603050405020304" pitchFamily="18" charset="0"/>
                          <a:cs typeface="Times New Roman" panose="02020603050405020304" pitchFamily="18" charset="0"/>
                        </a:rPr>
                        <a:t>Hyoung</a:t>
                      </a:r>
                      <a:r>
                        <a:rPr lang="en-US" sz="1600" u="none" dirty="0">
                          <a:latin typeface="Times New Roman" panose="02020603050405020304" pitchFamily="18" charset="0"/>
                          <a:cs typeface="Times New Roman" panose="02020603050405020304" pitchFamily="18" charset="0"/>
                        </a:rPr>
                        <a:t> </a:t>
                      </a:r>
                      <a:r>
                        <a:rPr lang="en-US" sz="1600" u="none" dirty="0" err="1">
                          <a:latin typeface="Times New Roman" panose="02020603050405020304" pitchFamily="18" charset="0"/>
                          <a:cs typeface="Times New Roman" panose="02020603050405020304" pitchFamily="18" charset="0"/>
                        </a:rPr>
                        <a:t>Yoo</a:t>
                      </a:r>
                      <a:r>
                        <a:rPr lang="en-US" sz="1600" u="none" dirty="0">
                          <a:latin typeface="Times New Roman" panose="02020603050405020304" pitchFamily="18" charset="0"/>
                          <a:cs typeface="Times New Roman" panose="02020603050405020304" pitchFamily="18" charset="0"/>
                        </a:rPr>
                        <a:t>; James Won-Ki Hong</a:t>
                      </a:r>
                    </a:p>
                  </a:txBody>
                  <a:tcPr/>
                </a:tc>
                <a:tc>
                  <a:txBody>
                    <a:bodyPr/>
                    <a:lstStyle/>
                    <a:p>
                      <a:r>
                        <a:rPr lang="en-US" sz="1200" dirty="0">
                          <a:latin typeface="Times New Roman" panose="02020603050405020304" pitchFamily="18" charset="0"/>
                          <a:cs typeface="Times New Roman" panose="02020603050405020304" pitchFamily="18" charset="0"/>
                        </a:rPr>
                        <a:t>IPv4 and IPv6 performance comparison in IPv6 LTE network, “</a:t>
                      </a:r>
                      <a:r>
                        <a:rPr lang="en-US" sz="1200" dirty="0" err="1">
                          <a:latin typeface="Times New Roman" panose="02020603050405020304" pitchFamily="18" charset="0"/>
                          <a:cs typeface="Times New Roman" panose="02020603050405020304" pitchFamily="18" charset="0"/>
                        </a:rPr>
                        <a:t>Jonghwan</a:t>
                      </a:r>
                      <a:r>
                        <a:rPr lang="en-US" sz="1200" dirty="0">
                          <a:latin typeface="Times New Roman" panose="02020603050405020304" pitchFamily="18" charset="0"/>
                          <a:cs typeface="Times New Roman" panose="02020603050405020304" pitchFamily="18" charset="0"/>
                        </a:rPr>
                        <a:t> Hyun; Jian Li; </a:t>
                      </a:r>
                      <a:r>
                        <a:rPr lang="en-US" sz="1200" dirty="0" err="1">
                          <a:latin typeface="Times New Roman" panose="02020603050405020304" pitchFamily="18" charset="0"/>
                          <a:cs typeface="Times New Roman" panose="02020603050405020304" pitchFamily="18" charset="0"/>
                        </a:rPr>
                        <a:t>Hwankuk</a:t>
                      </a:r>
                      <a:r>
                        <a:rPr lang="en-US" sz="1200" dirty="0">
                          <a:latin typeface="Times New Roman" panose="02020603050405020304" pitchFamily="18" charset="0"/>
                          <a:cs typeface="Times New Roman" panose="02020603050405020304" pitchFamily="18" charset="0"/>
                        </a:rPr>
                        <a:t> Kim; Jae-</a:t>
                      </a:r>
                      <a:r>
                        <a:rPr lang="en-US" sz="1200" dirty="0" err="1">
                          <a:latin typeface="Times New Roman" panose="02020603050405020304" pitchFamily="18" charset="0"/>
                          <a:cs typeface="Times New Roman" panose="02020603050405020304" pitchFamily="18" charset="0"/>
                        </a:rPr>
                        <a:t>Hyoung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Yoo</a:t>
                      </a:r>
                      <a:r>
                        <a:rPr lang="en-US" sz="1200" dirty="0">
                          <a:latin typeface="Times New Roman" panose="02020603050405020304" pitchFamily="18" charset="0"/>
                          <a:cs typeface="Times New Roman" panose="02020603050405020304" pitchFamily="18" charset="0"/>
                        </a:rPr>
                        <a:t>; James Won-Ki Hong” 2015 17th Asia-Pacific Network Operations and Management Symposium (APNOMS),</a:t>
                      </a:r>
                    </a:p>
                    <a:p>
                      <a:r>
                        <a:rPr lang="en-US" sz="1200" dirty="0">
                          <a:latin typeface="Times New Roman" panose="02020603050405020304" pitchFamily="18" charset="0"/>
                          <a:cs typeface="Times New Roman" panose="02020603050405020304" pitchFamily="18" charset="0"/>
                        </a:rPr>
                        <a:t>DOI: 10.1109/APNOMS.2015.7275417</a:t>
                      </a:r>
                    </a:p>
                  </a:txBody>
                  <a:tcPr/>
                </a:tc>
                <a:tc>
                  <a:txBody>
                    <a:bodyPr/>
                    <a:lstStyle/>
                    <a:p>
                      <a:r>
                        <a:rPr lang="en-US" sz="1400" dirty="0">
                          <a:latin typeface="Times New Roman" panose="02020603050405020304" pitchFamily="18" charset="0"/>
                          <a:cs typeface="Times New Roman" panose="02020603050405020304" pitchFamily="18" charset="0"/>
                        </a:rPr>
                        <a:t>Happy Eyeballs , kind of a fast fallback mechanism that waits only 300 </a:t>
                      </a:r>
                      <a:r>
                        <a:rPr lang="en-US" sz="1400" dirty="0" err="1">
                          <a:latin typeface="Times New Roman" panose="02020603050405020304" pitchFamily="18" charset="0"/>
                          <a:cs typeface="Times New Roman" panose="02020603050405020304" pitchFamily="18" charset="0"/>
                        </a:rPr>
                        <a:t>ms</a:t>
                      </a:r>
                      <a:r>
                        <a:rPr lang="en-US" sz="1400" dirty="0">
                          <a:latin typeface="Times New Roman" panose="02020603050405020304" pitchFamily="18" charset="0"/>
                          <a:cs typeface="Times New Roman" panose="02020603050405020304" pitchFamily="18" charset="0"/>
                        </a:rPr>
                        <a:t> after sending a TCP SYN packet, , which provides a fast fallback mechanism for the dual-stack hosts.</a:t>
                      </a:r>
                    </a:p>
                  </a:txBody>
                  <a:tcPr/>
                </a:tc>
                <a:tc>
                  <a:txBody>
                    <a:bodyPr/>
                    <a:lstStyle/>
                    <a:p>
                      <a:r>
                        <a:rPr lang="en-US" sz="1400" dirty="0">
                          <a:latin typeface="Times New Roman" panose="02020603050405020304" pitchFamily="18" charset="0"/>
                          <a:cs typeface="Times New Roman" panose="02020603050405020304" pitchFamily="18" charset="0"/>
                        </a:rPr>
                        <a:t>TCP connection procedure for each combination of different endpoint IP versions in the IPV6 LTE network: from IPV6 to IPv6, from IPV6 to IPv4, and from IPv4 to IPv4. We also found possible ways to shorten IPV6 connection time by sending AAAA and A DNS queries simultaneously and connecting to the server using two IP stacks if available. </a:t>
                      </a:r>
                    </a:p>
                  </a:txBody>
                  <a:tcPr/>
                </a:tc>
                <a:extLst>
                  <a:ext uri="{0D108BD9-81ED-4DB2-BD59-A6C34878D82A}">
                    <a16:rowId xmlns="" xmlns:a16="http://schemas.microsoft.com/office/drawing/2014/main" val="10001"/>
                  </a:ext>
                </a:extLst>
              </a:tr>
            </a:tbl>
          </a:graphicData>
        </a:graphic>
      </p:graphicFrame>
      <p:sp>
        <p:nvSpPr>
          <p:cNvPr id="8" name="Title 1">
            <a:extLst>
              <a:ext uri="{FF2B5EF4-FFF2-40B4-BE49-F238E27FC236}">
                <a16:creationId xmlns="" xmlns:a16="http://schemas.microsoft.com/office/drawing/2014/main" id="{F06FE331-E6B6-45D0-8A8A-13770E92DBF2}"/>
              </a:ext>
            </a:extLst>
          </p:cNvPr>
          <p:cNvSpPr>
            <a:spLocks noGrp="1"/>
          </p:cNvSpPr>
          <p:nvPr>
            <p:ph type="title"/>
          </p:nvPr>
        </p:nvSpPr>
        <p:spPr>
          <a:xfrm>
            <a:off x="0" y="-13996"/>
            <a:ext cx="9144000" cy="995266"/>
          </a:xfrm>
          <a:solidFill>
            <a:srgbClr val="0000FF"/>
          </a:solidFill>
        </p:spPr>
        <p:txBody>
          <a:bodyPr>
            <a:normAutofit/>
          </a:bodyPr>
          <a:lstStyle/>
          <a:p>
            <a:r>
              <a:rPr lang="en-US" sz="3600" b="1" dirty="0">
                <a:solidFill>
                  <a:schemeClr val="bg1"/>
                </a:solidFill>
                <a:latin typeface="Times New Roman" pitchFamily="18" charset="0"/>
                <a:cs typeface="Times New Roman" pitchFamily="18" charset="0"/>
              </a:rPr>
              <a:t>Literature Survey</a:t>
            </a:r>
            <a:endParaRPr lang="en-US" sz="3600" dirty="0">
              <a:latin typeface="Times New Roman" pitchFamily="18" charset="0"/>
              <a:cs typeface="Times New Roman" pitchFamily="18" charset="0"/>
            </a:endParaRPr>
          </a:p>
        </p:txBody>
      </p:sp>
      <p:sp>
        <p:nvSpPr>
          <p:cNvPr id="9"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3652569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095385765"/>
              </p:ext>
            </p:extLst>
          </p:nvPr>
        </p:nvGraphicFramePr>
        <p:xfrm>
          <a:off x="342900" y="1187813"/>
          <a:ext cx="8458200" cy="4983480"/>
        </p:xfrm>
        <a:graphic>
          <a:graphicData uri="http://schemas.openxmlformats.org/drawingml/2006/table">
            <a:tbl>
              <a:tblPr firstRow="1" bandRow="1">
                <a:tableStyleId>{5C22544A-7EE6-4342-B048-85BDC9FD1C3A}</a:tableStyleId>
              </a:tblPr>
              <a:tblGrid>
                <a:gridCol w="1691640">
                  <a:extLst>
                    <a:ext uri="{9D8B030D-6E8A-4147-A177-3AD203B41FA5}">
                      <a16:colId xmlns="" xmlns:a16="http://schemas.microsoft.com/office/drawing/2014/main" val="20000"/>
                    </a:ext>
                  </a:extLst>
                </a:gridCol>
                <a:gridCol w="1691640">
                  <a:extLst>
                    <a:ext uri="{9D8B030D-6E8A-4147-A177-3AD203B41FA5}">
                      <a16:colId xmlns="" xmlns:a16="http://schemas.microsoft.com/office/drawing/2014/main" val="20001"/>
                    </a:ext>
                  </a:extLst>
                </a:gridCol>
                <a:gridCol w="1723558">
                  <a:extLst>
                    <a:ext uri="{9D8B030D-6E8A-4147-A177-3AD203B41FA5}">
                      <a16:colId xmlns="" xmlns:a16="http://schemas.microsoft.com/office/drawing/2014/main" val="20002"/>
                    </a:ext>
                  </a:extLst>
                </a:gridCol>
                <a:gridCol w="1659722">
                  <a:extLst>
                    <a:ext uri="{9D8B030D-6E8A-4147-A177-3AD203B41FA5}">
                      <a16:colId xmlns="" xmlns:a16="http://schemas.microsoft.com/office/drawing/2014/main" val="20003"/>
                    </a:ext>
                  </a:extLst>
                </a:gridCol>
                <a:gridCol w="1691640">
                  <a:extLst>
                    <a:ext uri="{9D8B030D-6E8A-4147-A177-3AD203B41FA5}">
                      <a16:colId xmlns="" xmlns:a16="http://schemas.microsoft.com/office/drawing/2014/main" val="20004"/>
                    </a:ext>
                  </a:extLst>
                </a:gridCol>
              </a:tblGrid>
              <a:tr h="1017037">
                <a:tc>
                  <a:txBody>
                    <a:bodyPr/>
                    <a:lstStyle/>
                    <a:p>
                      <a:r>
                        <a:rPr lang="en-US" dirty="0">
                          <a:latin typeface="Times New Roman" panose="02020603050405020304" pitchFamily="18" charset="0"/>
                          <a:cs typeface="Times New Roman" panose="02020603050405020304" pitchFamily="18" charset="0"/>
                        </a:rPr>
                        <a:t>Title</a:t>
                      </a:r>
                    </a:p>
                  </a:txBody>
                  <a:tcPr/>
                </a:tc>
                <a:tc>
                  <a:txBody>
                    <a:bodyPr/>
                    <a:lstStyle/>
                    <a:p>
                      <a:r>
                        <a:rPr lang="en-US" dirty="0">
                          <a:latin typeface="Times New Roman" panose="02020603050405020304" pitchFamily="18" charset="0"/>
                          <a:cs typeface="Times New Roman" panose="02020603050405020304" pitchFamily="18" charset="0"/>
                        </a:rPr>
                        <a:t>Author Name</a:t>
                      </a:r>
                    </a:p>
                  </a:txBody>
                  <a:tcPr/>
                </a:tc>
                <a:tc>
                  <a:txBody>
                    <a:bodyPr/>
                    <a:lstStyle/>
                    <a:p>
                      <a:r>
                        <a:rPr lang="en-US" sz="2000" dirty="0">
                          <a:latin typeface="Times New Roman" panose="02020603050405020304" pitchFamily="18" charset="0"/>
                          <a:cs typeface="Times New Roman" panose="02020603050405020304" pitchFamily="18" charset="0"/>
                        </a:rPr>
                        <a:t>Citation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Algorithms/Techniques</a:t>
                      </a:r>
                      <a:r>
                        <a:rPr lang="en-US" baseline="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Conclusion</a:t>
                      </a:r>
                    </a:p>
                  </a:txBody>
                  <a:tcPr/>
                </a:tc>
                <a:extLst>
                  <a:ext uri="{0D108BD9-81ED-4DB2-BD59-A6C34878D82A}">
                    <a16:rowId xmlns="" xmlns:a16="http://schemas.microsoft.com/office/drawing/2014/main" val="10000"/>
                  </a:ext>
                </a:extLst>
              </a:tr>
              <a:tr h="39664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Times New Roman" panose="02020603050405020304" pitchFamily="18" charset="0"/>
                          <a:ea typeface="+mn-ea"/>
                          <a:cs typeface="Times New Roman" panose="02020603050405020304" pitchFamily="18" charset="0"/>
                        </a:rPr>
                        <a:t>Performance comparison of Multimedia Applications over IPv4 and IPv6 Dual Stack technology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8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Ummi</a:t>
                      </a:r>
                      <a:r>
                        <a:rPr lang="en-US"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Suraya</a:t>
                      </a:r>
                      <a:r>
                        <a:rPr lang="en-US"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Shaharuddin</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Ruhani</a:t>
                      </a:r>
                      <a:r>
                        <a:rPr lang="en-US"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Ab</a:t>
                      </a:r>
                      <a:r>
                        <a:rPr lang="en-US"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 Rahman</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Murizah</a:t>
                      </a:r>
                      <a:r>
                        <a:rPr lang="en-US"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Kassim</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Mat </a:t>
                      </a:r>
                      <a:r>
                        <a:rPr lang="en-US" sz="18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Ikram</a:t>
                      </a:r>
                      <a:r>
                        <a:rPr lang="en-US"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Yusof</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200" dirty="0" err="1">
                          <a:latin typeface="Times New Roman" panose="02020603050405020304" pitchFamily="18" charset="0"/>
                          <a:cs typeface="Times New Roman" panose="02020603050405020304" pitchFamily="18" charset="0"/>
                        </a:rPr>
                        <a:t>Ummi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Suraya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Shaharuddin</a:t>
                      </a:r>
                      <a:r>
                        <a:rPr lang="en-US" sz="1200" dirty="0">
                          <a:latin typeface="Times New Roman" panose="02020603050405020304" pitchFamily="18" charset="0"/>
                          <a:cs typeface="Times New Roman" panose="02020603050405020304" pitchFamily="18" charset="0"/>
                        </a:rPr>
                        <a:t>, R. </a:t>
                      </a:r>
                      <a:r>
                        <a:rPr lang="en-US" sz="1200" dirty="0" err="1">
                          <a:latin typeface="Times New Roman" panose="02020603050405020304" pitchFamily="18" charset="0"/>
                          <a:cs typeface="Times New Roman" panose="02020603050405020304" pitchFamily="18" charset="0"/>
                        </a:rPr>
                        <a:t>Ab</a:t>
                      </a:r>
                      <a:r>
                        <a:rPr lang="en-US" sz="1200" dirty="0">
                          <a:latin typeface="Times New Roman" panose="02020603050405020304" pitchFamily="18" charset="0"/>
                          <a:cs typeface="Times New Roman" panose="02020603050405020304" pitchFamily="18" charset="0"/>
                        </a:rPr>
                        <a:t> Rahman, M. </a:t>
                      </a:r>
                      <a:r>
                        <a:rPr lang="en-US" sz="1200" dirty="0" err="1">
                          <a:latin typeface="Times New Roman" panose="02020603050405020304" pitchFamily="18" charset="0"/>
                          <a:cs typeface="Times New Roman" panose="02020603050405020304" pitchFamily="18" charset="0"/>
                        </a:rPr>
                        <a:t>Kassim</a:t>
                      </a:r>
                      <a:r>
                        <a:rPr lang="en-US" sz="1200" dirty="0">
                          <a:latin typeface="Times New Roman" panose="02020603050405020304" pitchFamily="18" charset="0"/>
                          <a:cs typeface="Times New Roman" panose="02020603050405020304" pitchFamily="18" charset="0"/>
                        </a:rPr>
                        <a:t> and M. I. </a:t>
                      </a:r>
                      <a:r>
                        <a:rPr lang="en-US" sz="1200" dirty="0" err="1">
                          <a:latin typeface="Times New Roman" panose="02020603050405020304" pitchFamily="18" charset="0"/>
                          <a:cs typeface="Times New Roman" panose="02020603050405020304" pitchFamily="18" charset="0"/>
                        </a:rPr>
                        <a:t>Yusof</a:t>
                      </a:r>
                      <a:r>
                        <a:rPr lang="en-US" sz="1200" dirty="0">
                          <a:latin typeface="Times New Roman" panose="02020603050405020304" pitchFamily="18" charset="0"/>
                          <a:cs typeface="Times New Roman" panose="02020603050405020304" pitchFamily="18" charset="0"/>
                        </a:rPr>
                        <a:t>, "Performance comparison of Multimedia Applications over IPv4 and IPv6 Dual Stack technology," 2016 6th International Conference on System Engineering and Technology (ICSET), 2016, pp. 1-6, doi: 10.1109/ICSEngT.2016.7849613.</a:t>
                      </a:r>
                    </a:p>
                  </a:txBody>
                  <a:tcPr/>
                </a:tc>
                <a:tc>
                  <a:txBody>
                    <a:bodyPr/>
                    <a:lstStyle/>
                    <a:p>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RIPv2 routing protocol for both GNS3 simulation and Cisco hardware routers</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IPv6 is better compared to IPv4 through Dual Stack protocol. Multimedia streaming data analysis proved that IPv6 is faster than IPv4 transmission with Dual stack protocol.</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bl>
          </a:graphicData>
        </a:graphic>
      </p:graphicFrame>
      <p:sp>
        <p:nvSpPr>
          <p:cNvPr id="8" name="Title 1">
            <a:extLst>
              <a:ext uri="{FF2B5EF4-FFF2-40B4-BE49-F238E27FC236}">
                <a16:creationId xmlns="" xmlns:a16="http://schemas.microsoft.com/office/drawing/2014/main" id="{0420D7A1-C441-4157-882B-13A8D647421D}"/>
              </a:ext>
            </a:extLst>
          </p:cNvPr>
          <p:cNvSpPr>
            <a:spLocks noGrp="1"/>
          </p:cNvSpPr>
          <p:nvPr>
            <p:ph type="title"/>
          </p:nvPr>
        </p:nvSpPr>
        <p:spPr>
          <a:xfrm>
            <a:off x="0" y="-13996"/>
            <a:ext cx="9144000" cy="995266"/>
          </a:xfrm>
          <a:solidFill>
            <a:srgbClr val="0000FF"/>
          </a:solidFill>
        </p:spPr>
        <p:txBody>
          <a:bodyPr>
            <a:normAutofit/>
          </a:bodyPr>
          <a:lstStyle/>
          <a:p>
            <a:r>
              <a:rPr lang="en-US" sz="3600" b="1" dirty="0">
                <a:solidFill>
                  <a:schemeClr val="bg1"/>
                </a:solidFill>
                <a:latin typeface="Times New Roman" pitchFamily="18" charset="0"/>
                <a:cs typeface="Times New Roman" pitchFamily="18" charset="0"/>
              </a:rPr>
              <a:t>Literature Survey</a:t>
            </a:r>
            <a:endParaRPr lang="en-US" sz="3600" dirty="0">
              <a:latin typeface="Times New Roman" pitchFamily="18" charset="0"/>
              <a:cs typeface="Times New Roman" pitchFamily="18" charset="0"/>
            </a:endParaRPr>
          </a:p>
        </p:txBody>
      </p:sp>
      <p:sp>
        <p:nvSpPr>
          <p:cNvPr id="9"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2426074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178007805"/>
              </p:ext>
            </p:extLst>
          </p:nvPr>
        </p:nvGraphicFramePr>
        <p:xfrm>
          <a:off x="304800" y="1143000"/>
          <a:ext cx="8534400" cy="4953000"/>
        </p:xfrm>
        <a:graphic>
          <a:graphicData uri="http://schemas.openxmlformats.org/drawingml/2006/table">
            <a:tbl>
              <a:tblPr firstRow="1" bandRow="1">
                <a:tableStyleId>{5C22544A-7EE6-4342-B048-85BDC9FD1C3A}</a:tableStyleId>
              </a:tblPr>
              <a:tblGrid>
                <a:gridCol w="1607450">
                  <a:extLst>
                    <a:ext uri="{9D8B030D-6E8A-4147-A177-3AD203B41FA5}">
                      <a16:colId xmlns="" xmlns:a16="http://schemas.microsoft.com/office/drawing/2014/main" val="20000"/>
                    </a:ext>
                  </a:extLst>
                </a:gridCol>
                <a:gridCol w="1607450">
                  <a:extLst>
                    <a:ext uri="{9D8B030D-6E8A-4147-A177-3AD203B41FA5}">
                      <a16:colId xmlns="" xmlns:a16="http://schemas.microsoft.com/office/drawing/2014/main" val="20001"/>
                    </a:ext>
                  </a:extLst>
                </a:gridCol>
                <a:gridCol w="1637779">
                  <a:extLst>
                    <a:ext uri="{9D8B030D-6E8A-4147-A177-3AD203B41FA5}">
                      <a16:colId xmlns="" xmlns:a16="http://schemas.microsoft.com/office/drawing/2014/main" val="20002"/>
                    </a:ext>
                  </a:extLst>
                </a:gridCol>
                <a:gridCol w="1577121">
                  <a:extLst>
                    <a:ext uri="{9D8B030D-6E8A-4147-A177-3AD203B41FA5}">
                      <a16:colId xmlns="" xmlns:a16="http://schemas.microsoft.com/office/drawing/2014/main" val="20003"/>
                    </a:ext>
                  </a:extLst>
                </a:gridCol>
                <a:gridCol w="2104600">
                  <a:extLst>
                    <a:ext uri="{9D8B030D-6E8A-4147-A177-3AD203B41FA5}">
                      <a16:colId xmlns="" xmlns:a16="http://schemas.microsoft.com/office/drawing/2014/main" val="20004"/>
                    </a:ext>
                  </a:extLst>
                </a:gridCol>
              </a:tblGrid>
              <a:tr h="1251601">
                <a:tc>
                  <a:txBody>
                    <a:bodyPr/>
                    <a:lstStyle/>
                    <a:p>
                      <a:r>
                        <a:rPr lang="en-US" dirty="0">
                          <a:latin typeface="Times New Roman" panose="02020603050405020304" pitchFamily="18" charset="0"/>
                          <a:cs typeface="Times New Roman" panose="02020603050405020304" pitchFamily="18" charset="0"/>
                        </a:rPr>
                        <a:t>Title</a:t>
                      </a:r>
                    </a:p>
                  </a:txBody>
                  <a:tcPr/>
                </a:tc>
                <a:tc>
                  <a:txBody>
                    <a:bodyPr/>
                    <a:lstStyle/>
                    <a:p>
                      <a:r>
                        <a:rPr lang="en-US" dirty="0">
                          <a:latin typeface="Times New Roman" panose="02020603050405020304" pitchFamily="18" charset="0"/>
                          <a:cs typeface="Times New Roman" panose="02020603050405020304" pitchFamily="18" charset="0"/>
                        </a:rPr>
                        <a:t>Author Name</a:t>
                      </a:r>
                    </a:p>
                  </a:txBody>
                  <a:tcPr/>
                </a:tc>
                <a:tc>
                  <a:txBody>
                    <a:bodyPr/>
                    <a:lstStyle/>
                    <a:p>
                      <a:r>
                        <a:rPr lang="en-US" sz="2000" dirty="0">
                          <a:latin typeface="Times New Roman" panose="02020603050405020304" pitchFamily="18" charset="0"/>
                          <a:cs typeface="Times New Roman" panose="02020603050405020304" pitchFamily="18" charset="0"/>
                        </a:rPr>
                        <a:t>Citation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Algorithms/Techniques</a:t>
                      </a:r>
                      <a:r>
                        <a:rPr lang="en-US" baseline="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Conclusion</a:t>
                      </a:r>
                    </a:p>
                  </a:txBody>
                  <a:tcPr/>
                </a:tc>
                <a:extLst>
                  <a:ext uri="{0D108BD9-81ED-4DB2-BD59-A6C34878D82A}">
                    <a16:rowId xmlns="" xmlns:a16="http://schemas.microsoft.com/office/drawing/2014/main" val="10000"/>
                  </a:ext>
                </a:extLst>
              </a:tr>
              <a:tr h="37013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Times New Roman" panose="02020603050405020304" pitchFamily="18" charset="0"/>
                          <a:ea typeface="+mn-ea"/>
                          <a:cs typeface="Times New Roman" panose="02020603050405020304" pitchFamily="18" charset="0"/>
                        </a:rPr>
                        <a:t>IPv4 to IPv6 Migration and Performance Analysis using GNS3 and Wireshark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b="0" i="0" u="none" kern="1200">
                          <a:solidFill>
                            <a:schemeClr val="dk1"/>
                          </a:solidFill>
                          <a:effectLst/>
                          <a:latin typeface="Times New Roman" panose="02020603050405020304" pitchFamily="18" charset="0"/>
                          <a:ea typeface="+mn-ea"/>
                          <a:cs typeface="Times New Roman" panose="02020603050405020304" pitchFamily="18" charset="0"/>
                        </a:rPr>
                        <a:t>Ravi Kumar CV</a:t>
                      </a:r>
                    </a:p>
                    <a:p>
                      <a:r>
                        <a:rPr lang="en-US" sz="1600" b="0" i="0" u="none" kern="1200">
                          <a:solidFill>
                            <a:schemeClr val="dk1"/>
                          </a:solidFill>
                          <a:effectLst/>
                          <a:latin typeface="Times New Roman" panose="02020603050405020304" pitchFamily="18" charset="0"/>
                          <a:ea typeface="+mn-ea"/>
                          <a:cs typeface="Times New Roman" panose="02020603050405020304" pitchFamily="18" charset="0"/>
                        </a:rPr>
                        <a:t>; </a:t>
                      </a:r>
                      <a:r>
                        <a:rPr lang="en-US" sz="1600" b="0" i="0" u="none" strike="noStrike" kern="1200">
                          <a:solidFill>
                            <a:schemeClr val="dk1"/>
                          </a:solidFill>
                          <a:effectLst/>
                          <a:latin typeface="Times New Roman" panose="02020603050405020304" pitchFamily="18" charset="0"/>
                          <a:ea typeface="+mn-ea"/>
                          <a:cs typeface="Times New Roman" panose="02020603050405020304" pitchFamily="18" charset="0"/>
                        </a:rPr>
                        <a:t>Hrithik Goyal</a:t>
                      </a:r>
                      <a:endParaRPr lang="en-US" sz="1600" u="none" dirty="0">
                        <a:latin typeface="Times New Roman" panose="02020603050405020304" pitchFamily="18" charset="0"/>
                        <a:cs typeface="Times New Roman" panose="02020603050405020304" pitchFamily="18" charset="0"/>
                      </a:endParaRPr>
                    </a:p>
                  </a:txBody>
                  <a:tcPr/>
                </a:tc>
                <a:tc>
                  <a:txBody>
                    <a:bodyPr/>
                    <a:lstStyle/>
                    <a:p>
                      <a:r>
                        <a:rPr lang="en-US" sz="1200">
                          <a:latin typeface="Times New Roman" panose="02020603050405020304" pitchFamily="18" charset="0"/>
                          <a:cs typeface="Times New Roman" panose="02020603050405020304" pitchFamily="18" charset="0"/>
                        </a:rPr>
                        <a:t>R. K. CV and H. Goyal, "IPv4 to IPv6 Migration and Performance Analysis using GNS3 and Wireshark," 2019 International Conference on Vision Towards Emerging Trends in Communication and Networking (ViTECoN), 2019, pp. 1-6, doi: 10.1109/ViTECoN.2019.8899746.</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Static Routing</a:t>
                      </a:r>
                      <a:r>
                        <a:rPr lang="en-US" sz="1400" baseline="0">
                          <a:latin typeface="Times New Roman" panose="02020603050405020304" pitchFamily="18" charset="0"/>
                          <a:cs typeface="Times New Roman" panose="02020603050405020304" pitchFamily="18" charset="0"/>
                        </a:rPr>
                        <a:t>,Dynamic Rounting,Open Shortest Path First(OSPF)</a:t>
                      </a:r>
                    </a:p>
                    <a:p>
                      <a:r>
                        <a:rPr lang="en-US" sz="1400" baseline="0">
                          <a:latin typeface="Times New Roman" panose="02020603050405020304" pitchFamily="18" charset="0"/>
                          <a:cs typeface="Times New Roman" panose="02020603050405020304" pitchFamily="18" charset="0"/>
                        </a:rPr>
                        <a:t>Performance metrics-Latency and Throughput</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IPv6 protocol along with providing much wider address space also provides less latency and better throughput than the IPv4 protocol.</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bl>
          </a:graphicData>
        </a:graphic>
      </p:graphicFrame>
      <p:sp>
        <p:nvSpPr>
          <p:cNvPr id="8" name="Title 1">
            <a:extLst>
              <a:ext uri="{FF2B5EF4-FFF2-40B4-BE49-F238E27FC236}">
                <a16:creationId xmlns="" xmlns:a16="http://schemas.microsoft.com/office/drawing/2014/main" id="{05961D66-D6B1-4F7D-91E3-F723563EAAD5}"/>
              </a:ext>
            </a:extLst>
          </p:cNvPr>
          <p:cNvSpPr>
            <a:spLocks noGrp="1"/>
          </p:cNvSpPr>
          <p:nvPr>
            <p:ph type="title"/>
          </p:nvPr>
        </p:nvSpPr>
        <p:spPr>
          <a:xfrm>
            <a:off x="0" y="-13996"/>
            <a:ext cx="9144000" cy="995266"/>
          </a:xfrm>
          <a:solidFill>
            <a:srgbClr val="0000FF"/>
          </a:solidFill>
        </p:spPr>
        <p:txBody>
          <a:bodyPr>
            <a:normAutofit/>
          </a:bodyPr>
          <a:lstStyle/>
          <a:p>
            <a:r>
              <a:rPr lang="en-US" sz="3600" b="1" dirty="0">
                <a:solidFill>
                  <a:schemeClr val="bg1"/>
                </a:solidFill>
                <a:latin typeface="Times New Roman" pitchFamily="18" charset="0"/>
                <a:cs typeface="Times New Roman" pitchFamily="18" charset="0"/>
              </a:rPr>
              <a:t>Literature Survey</a:t>
            </a:r>
            <a:endParaRPr lang="en-US" sz="3600" dirty="0">
              <a:latin typeface="Times New Roman" pitchFamily="18" charset="0"/>
              <a:cs typeface="Times New Roman" pitchFamily="18" charset="0"/>
            </a:endParaRPr>
          </a:p>
        </p:txBody>
      </p:sp>
      <p:sp>
        <p:nvSpPr>
          <p:cNvPr id="9"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2915313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8" name="Title 1">
            <a:extLst>
              <a:ext uri="{FF2B5EF4-FFF2-40B4-BE49-F238E27FC236}">
                <a16:creationId xmlns="" xmlns:a16="http://schemas.microsoft.com/office/drawing/2014/main" id="{05961D66-D6B1-4F7D-91E3-F723563EAAD5}"/>
              </a:ext>
            </a:extLst>
          </p:cNvPr>
          <p:cNvSpPr>
            <a:spLocks noGrp="1"/>
          </p:cNvSpPr>
          <p:nvPr>
            <p:ph type="title"/>
          </p:nvPr>
        </p:nvSpPr>
        <p:spPr>
          <a:xfrm>
            <a:off x="0" y="-13996"/>
            <a:ext cx="9144000" cy="995266"/>
          </a:xfrm>
          <a:solidFill>
            <a:srgbClr val="0000FF"/>
          </a:solidFill>
        </p:spPr>
        <p:txBody>
          <a:bodyPr>
            <a:normAutofit/>
          </a:bodyPr>
          <a:lstStyle/>
          <a:p>
            <a:r>
              <a:rPr lang="en-US" sz="3600" b="1" dirty="0">
                <a:solidFill>
                  <a:schemeClr val="bg1"/>
                </a:solidFill>
                <a:latin typeface="Times New Roman" pitchFamily="18" charset="0"/>
                <a:cs typeface="Times New Roman" pitchFamily="18" charset="0"/>
              </a:rPr>
              <a:t>Drawbacks in Existing System</a:t>
            </a:r>
            <a:endParaRPr lang="en-US" sz="3600" dirty="0">
              <a:latin typeface="Times New Roman" pitchFamily="18" charset="0"/>
              <a:cs typeface="Times New Roman" pitchFamily="18" charset="0"/>
            </a:endParaRPr>
          </a:p>
        </p:txBody>
      </p:sp>
      <p:sp>
        <p:nvSpPr>
          <p:cNvPr id="9" name="TextBox 8">
            <a:extLst>
              <a:ext uri="{FF2B5EF4-FFF2-40B4-BE49-F238E27FC236}">
                <a16:creationId xmlns="" xmlns:a16="http://schemas.microsoft.com/office/drawing/2014/main" id="{D48B3794-160E-4B74-BB94-4BB5F8CD2D7D}"/>
              </a:ext>
            </a:extLst>
          </p:cNvPr>
          <p:cNvSpPr txBox="1"/>
          <p:nvPr/>
        </p:nvSpPr>
        <p:spPr>
          <a:xfrm>
            <a:off x="571500" y="1746437"/>
            <a:ext cx="8001000" cy="3785652"/>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Transition to IPv6 is in progress in LANs and WAN</a:t>
            </a:r>
          </a:p>
          <a:p>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dual stack host may need to communicate with IPv4 only host and IPv6 only host. This is an implementation project for this scenario</a:t>
            </a:r>
          </a:p>
          <a:p>
            <a:pPr marL="285750" indent="-285750">
              <a:buFont typeface="Arial" panose="020B0604020202020204" pitchFamily="34" charset="0"/>
              <a:buChar char="•"/>
            </a:pPr>
            <a:endParaRPr lang="en-US" sz="3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3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3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3000" dirty="0">
              <a:latin typeface="Times New Roman" panose="02020603050405020304" pitchFamily="18" charset="0"/>
              <a:cs typeface="Times New Roman" panose="02020603050405020304" pitchFamily="18" charset="0"/>
            </a:endParaRPr>
          </a:p>
        </p:txBody>
      </p:sp>
      <p:sp>
        <p:nvSpPr>
          <p:cNvPr id="7"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3558310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rgbClr val="0000FF"/>
          </a:solidFill>
        </p:spPr>
        <p:txBody>
          <a:bodyPr>
            <a:normAutofit/>
          </a:bodyPr>
          <a:lstStyle/>
          <a:p>
            <a:r>
              <a:rPr lang="en-US" sz="3600" b="1" dirty="0">
                <a:solidFill>
                  <a:schemeClr val="bg1"/>
                </a:solidFill>
                <a:latin typeface="Times New Roman" pitchFamily="18" charset="0"/>
                <a:cs typeface="Times New Roman" pitchFamily="18" charset="0"/>
              </a:rPr>
              <a:t>Project Objectives</a:t>
            </a:r>
          </a:p>
        </p:txBody>
      </p:sp>
      <p:sp>
        <p:nvSpPr>
          <p:cNvPr id="3" name="Content Placeholder 2"/>
          <p:cNvSpPr>
            <a:spLocks noGrp="1"/>
          </p:cNvSpPr>
          <p:nvPr>
            <p:ph idx="1"/>
          </p:nvPr>
        </p:nvSpPr>
        <p:spPr>
          <a:xfrm>
            <a:off x="457200" y="1577975"/>
            <a:ext cx="8229600" cy="4343400"/>
          </a:xfrm>
        </p:spPr>
        <p:txBody>
          <a:bodyPr>
            <a:normAutofit/>
          </a:bodyPr>
          <a:lstStyle/>
          <a:p>
            <a:pPr marL="0" indent="0">
              <a:buNone/>
            </a:pPr>
            <a:r>
              <a:rPr lang="en-US" sz="2000" dirty="0">
                <a:latin typeface="Times New Roman" panose="02020603050405020304" pitchFamily="18" charset="0"/>
                <a:cs typeface="Times New Roman" pitchFamily="18" charset="0"/>
              </a:rPr>
              <a:t>The following are the proposed objectives of the project based on the research:</a:t>
            </a:r>
          </a:p>
          <a:p>
            <a:pPr marL="0" indent="0">
              <a:lnSpc>
                <a:spcPct val="150000"/>
              </a:lnSpc>
              <a:spcAft>
                <a:spcPts val="1000"/>
              </a:spcAft>
              <a:buNone/>
            </a:pP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To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Implement  client server communication between dual stack host and IPv4 only host</a:t>
            </a:r>
          </a:p>
          <a:p>
            <a:pPr>
              <a:lnSpc>
                <a:spcPct val="150000"/>
              </a:lnSpc>
              <a:spcAft>
                <a:spcPts val="10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To Implement  client server communication between dual stack host and IPv6 only host</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To implement both of above simultaneously </a:t>
            </a:r>
          </a:p>
          <a:p>
            <a:pPr>
              <a:lnSpc>
                <a:spcPct val="150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implement Seminar hall booking application (Dual stack host and IPv4 only host) </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implement IP IVR system(Dual stack host and IPv6 only host)</a:t>
            </a:r>
            <a:endParaRPr lang="en-US" sz="1600"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dirty="0">
                <a:latin typeface="Times New Roman" pitchFamily="18" charset="0"/>
                <a:cs typeface="Times New Roman" pitchFamily="18" charset="0"/>
              </a:rPr>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2690854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31"/>
            <a:ext cx="9144000" cy="1066800"/>
          </a:xfrm>
          <a:solidFill>
            <a:srgbClr val="0000FF"/>
          </a:solidFill>
        </p:spPr>
        <p:txBody>
          <a:bodyPr>
            <a:noAutofit/>
          </a:bodyPr>
          <a:lstStyle/>
          <a:p>
            <a:r>
              <a:rPr lang="en-US" sz="3600" b="1" dirty="0">
                <a:solidFill>
                  <a:schemeClr val="bg1"/>
                </a:solidFill>
                <a:latin typeface="Times New Roman" panose="02020603050405020304" pitchFamily="18" charset="0"/>
                <a:cs typeface="Times New Roman" panose="02020603050405020304" pitchFamily="18" charset="0"/>
              </a:rPr>
              <a:t>Basic Architecture</a:t>
            </a:r>
          </a:p>
        </p:txBody>
      </p:sp>
      <p:sp>
        <p:nvSpPr>
          <p:cNvPr id="5" name="Footer Placeholder 4"/>
          <p:cNvSpPr>
            <a:spLocks noGrp="1"/>
          </p:cNvSpPr>
          <p:nvPr>
            <p:ph type="ftr" sz="quarter" idx="11"/>
          </p:nvPr>
        </p:nvSpPr>
        <p:spPr/>
        <p:txBody>
          <a:bodyPr/>
          <a:lstStyle/>
          <a:p>
            <a:r>
              <a:rPr lang="en-US" dirty="0">
                <a:latin typeface="Times New Roman" pitchFamily="18" charset="0"/>
                <a:cs typeface="Times New Roman" pitchFamily="18" charset="0"/>
              </a:rPr>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dirty="0"/>
          </a:p>
        </p:txBody>
      </p:sp>
      <p:sp>
        <p:nvSpPr>
          <p:cNvPr id="7" name="Content Placeholder 6"/>
          <p:cNvSpPr>
            <a:spLocks noGrp="1"/>
          </p:cNvSpPr>
          <p:nvPr>
            <p:ph idx="1"/>
          </p:nvPr>
        </p:nvSpPr>
        <p:spPr>
          <a:xfrm>
            <a:off x="440094" y="1333500"/>
            <a:ext cx="8229600" cy="4756150"/>
          </a:xfrm>
        </p:spPr>
        <p:txBody>
          <a:bodyPr>
            <a:normAutofit/>
          </a:bodyPr>
          <a:lstStyle/>
          <a:p>
            <a:r>
              <a:rPr lang="en-US" sz="1600" dirty="0">
                <a:latin typeface="Times New Roman" panose="02020603050405020304" pitchFamily="18" charset="0"/>
                <a:cs typeface="Times New Roman" panose="02020603050405020304" pitchFamily="18" charset="0"/>
              </a:rPr>
              <a:t>Three Hosts on LAN </a:t>
            </a:r>
          </a:p>
          <a:p>
            <a:pPr lvl="1"/>
            <a:r>
              <a:rPr lang="en-US" sz="1600" dirty="0">
                <a:latin typeface="Times New Roman" panose="02020603050405020304" pitchFamily="18" charset="0"/>
                <a:cs typeface="Times New Roman" panose="02020603050405020304" pitchFamily="18" charset="0"/>
              </a:rPr>
              <a:t>Host 1  </a:t>
            </a:r>
            <a:r>
              <a:rPr lang="en-IN" sz="1600" dirty="0">
                <a:latin typeface="Times New Roman" panose="02020603050405020304" pitchFamily="18" charset="0"/>
                <a:cs typeface="Times New Roman" panose="02020603050405020304" pitchFamily="18" charset="0"/>
              </a:rPr>
              <a:t>IPv4/IPv6 (LAN interface should have both IPv4 and IPv6 addresses)</a:t>
            </a:r>
            <a:endParaRPr lang="en-US" sz="1600" dirty="0">
              <a:latin typeface="Times New Roman" panose="02020603050405020304" pitchFamily="18" charset="0"/>
              <a:cs typeface="Times New Roman" panose="02020603050405020304" pitchFamily="18" charset="0"/>
            </a:endParaRPr>
          </a:p>
          <a:p>
            <a:pPr lvl="1"/>
            <a:r>
              <a:rPr lang="en-IN" sz="1600" dirty="0">
                <a:latin typeface="Times New Roman" panose="02020603050405020304" pitchFamily="18" charset="0"/>
                <a:cs typeface="Times New Roman" panose="02020603050405020304" pitchFamily="18" charset="0"/>
              </a:rPr>
              <a:t>Host 2 IPv4 only</a:t>
            </a:r>
            <a:endParaRPr lang="en-US" sz="1600" dirty="0">
              <a:latin typeface="Times New Roman" panose="02020603050405020304" pitchFamily="18" charset="0"/>
              <a:cs typeface="Times New Roman" panose="02020603050405020304" pitchFamily="18" charset="0"/>
            </a:endParaRPr>
          </a:p>
          <a:p>
            <a:pPr lvl="1"/>
            <a:r>
              <a:rPr lang="en-IN" sz="1600" dirty="0">
                <a:latin typeface="Times New Roman" panose="02020603050405020304" pitchFamily="18" charset="0"/>
                <a:cs typeface="Times New Roman" panose="02020603050405020304" pitchFamily="18" charset="0"/>
              </a:rPr>
              <a:t>Host 3 IPv6 only</a:t>
            </a:r>
            <a:endParaRPr lang="en-US"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Host 1  -</a:t>
            </a:r>
            <a:endParaRPr lang="en-US" sz="1600" dirty="0">
              <a:latin typeface="Times New Roman" panose="02020603050405020304" pitchFamily="18" charset="0"/>
              <a:cs typeface="Times New Roman" panose="02020603050405020304" pitchFamily="18" charset="0"/>
            </a:endParaRPr>
          </a:p>
          <a:p>
            <a:pPr lvl="1"/>
            <a:r>
              <a:rPr lang="en-IN" sz="1600" dirty="0">
                <a:latin typeface="Times New Roman" panose="02020603050405020304" pitchFamily="18" charset="0"/>
                <a:cs typeface="Times New Roman" panose="02020603050405020304" pitchFamily="18" charset="0"/>
              </a:rPr>
              <a:t>One server program for NMIT seminar hall booking application (using IPv4)</a:t>
            </a:r>
          </a:p>
          <a:p>
            <a:pPr lvl="1"/>
            <a:r>
              <a:rPr lang="en-IN" sz="1600" dirty="0">
                <a:latin typeface="Times New Roman" panose="02020603050405020304" pitchFamily="18" charset="0"/>
                <a:cs typeface="Times New Roman" panose="02020603050405020304" pitchFamily="18" charset="0"/>
              </a:rPr>
              <a:t>Second server program for application -  NMIT IP IVR (interactive voice response) system (using IPv6)</a:t>
            </a:r>
          </a:p>
          <a:p>
            <a:pPr lvl="1"/>
            <a:r>
              <a:rPr lang="en-IN" sz="1600" dirty="0">
                <a:latin typeface="Times New Roman" panose="02020603050405020304" pitchFamily="18" charset="0"/>
                <a:cs typeface="Times New Roman" panose="02020603050405020304" pitchFamily="18" charset="0"/>
              </a:rPr>
              <a:t>Both servers will be running at the same time</a:t>
            </a:r>
          </a:p>
          <a:p>
            <a:r>
              <a:rPr lang="en-IN" sz="1600" dirty="0">
                <a:latin typeface="Times New Roman" panose="02020603050405020304" pitchFamily="18" charset="0"/>
                <a:cs typeface="Times New Roman" panose="02020603050405020304" pitchFamily="18" charset="0"/>
              </a:rPr>
              <a:t>Host 2 </a:t>
            </a:r>
          </a:p>
          <a:p>
            <a:pPr lvl="1"/>
            <a:r>
              <a:rPr lang="en-IN" sz="1600" dirty="0">
                <a:latin typeface="Times New Roman" panose="02020603050405020304" pitchFamily="18" charset="0"/>
                <a:cs typeface="Times New Roman" panose="02020603050405020304" pitchFamily="18" charset="0"/>
              </a:rPr>
              <a:t>One client program for NMIT seminar hall booking application (using IPv4)</a:t>
            </a:r>
            <a:endParaRPr lang="en-US"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Host 3 </a:t>
            </a:r>
          </a:p>
          <a:p>
            <a:pPr lvl="1"/>
            <a:r>
              <a:rPr lang="en-IN" sz="1600" dirty="0">
                <a:latin typeface="Times New Roman" panose="02020603050405020304" pitchFamily="18" charset="0"/>
                <a:cs typeface="Times New Roman" panose="02020603050405020304" pitchFamily="18" charset="0"/>
              </a:rPr>
              <a:t>One client program for application - NMIT IP IVR(interactive voice response)  system (using IPv6)</a:t>
            </a:r>
          </a:p>
          <a:p>
            <a:pPr marL="457200" lvl="1" indent="0">
              <a:buNone/>
            </a:pPr>
            <a:endParaRPr lang="en-US" sz="1600" dirty="0">
              <a:latin typeface="Times New Roman" panose="02020603050405020304" pitchFamily="18" charset="0"/>
              <a:cs typeface="Times New Roman" panose="02020603050405020304" pitchFamily="18" charset="0"/>
            </a:endParaRPr>
          </a:p>
          <a:p>
            <a:pPr marL="457200" lvl="1" indent="0">
              <a:buNone/>
            </a:pPr>
            <a:r>
              <a:rPr lang="en-US" sz="1600" b="1" u="sng" dirty="0">
                <a:latin typeface="Times New Roman" panose="02020603050405020304" pitchFamily="18" charset="0"/>
                <a:cs typeface="Times New Roman" panose="02020603050405020304" pitchFamily="18" charset="0"/>
              </a:rPr>
              <a:t>Note</a:t>
            </a:r>
            <a:r>
              <a:rPr lang="en-US" sz="1600" dirty="0">
                <a:latin typeface="Times New Roman" panose="02020603050405020304" pitchFamily="18" charset="0"/>
                <a:cs typeface="Times New Roman" panose="02020603050405020304" pitchFamily="18" charset="0"/>
              </a:rPr>
              <a:t>: Works for WAN also (Assuming IPv6 routing also enabled in WAN)</a:t>
            </a:r>
            <a:endParaRPr lang="en-IN" sz="1600" dirty="0">
              <a:latin typeface="Times New Roman" panose="02020603050405020304" pitchFamily="18" charset="0"/>
              <a:cs typeface="Times New Roman" panose="02020603050405020304" pitchFamily="18" charset="0"/>
            </a:endParaRPr>
          </a:p>
        </p:txBody>
      </p:sp>
      <p:sp>
        <p:nvSpPr>
          <p:cNvPr id="8"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4182899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94F76D2A-D755-4BD1-9236-1FBDA8B544CB}"/>
              </a:ext>
            </a:extLst>
          </p:cNvPr>
          <p:cNvSpPr>
            <a:spLocks noGrp="1"/>
          </p:cNvSpPr>
          <p:nvPr>
            <p:ph type="ftr" sz="quarter" idx="11"/>
          </p:nvPr>
        </p:nvSpPr>
        <p:spPr/>
        <p:txBody>
          <a:bodyPr/>
          <a:lstStyle/>
          <a:p>
            <a:r>
              <a:rPr lang="en-US"/>
              <a:t>Dept. of ECE, NMIT, Bangalore-64</a:t>
            </a:r>
          </a:p>
        </p:txBody>
      </p:sp>
      <p:sp>
        <p:nvSpPr>
          <p:cNvPr id="6" name="Slide Number Placeholder 5">
            <a:extLst>
              <a:ext uri="{FF2B5EF4-FFF2-40B4-BE49-F238E27FC236}">
                <a16:creationId xmlns="" xmlns:a16="http://schemas.microsoft.com/office/drawing/2014/main" id="{751C6CAB-D118-4A59-A5FF-1BD87857B1F4}"/>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9" name="Rectangle 8">
            <a:extLst>
              <a:ext uri="{FF2B5EF4-FFF2-40B4-BE49-F238E27FC236}">
                <a16:creationId xmlns="" xmlns:a16="http://schemas.microsoft.com/office/drawing/2014/main" id="{B7912E41-6B3C-4A45-85F4-BC64F00F4F49}"/>
              </a:ext>
            </a:extLst>
          </p:cNvPr>
          <p:cNvSpPr/>
          <p:nvPr/>
        </p:nvSpPr>
        <p:spPr>
          <a:xfrm>
            <a:off x="2321223" y="266087"/>
            <a:ext cx="4501553" cy="707886"/>
          </a:xfrm>
          <a:prstGeom prst="rect">
            <a:avLst/>
          </a:prstGeom>
          <a:noFill/>
        </p:spPr>
        <p:txBody>
          <a:bodyPr wrap="none" lIns="91440" tIns="45720" rIns="91440" bIns="45720">
            <a:spAutoFit/>
          </a:bodyPr>
          <a:lstStyle/>
          <a:p>
            <a:pPr algn="ctr"/>
            <a:r>
              <a:rPr lang="en-US" sz="4000" u="sng" dirty="0">
                <a:ln w="0"/>
                <a:latin typeface="Times New Roman" panose="02020603050405020304" pitchFamily="18" charset="0"/>
                <a:cs typeface="Times New Roman" panose="02020603050405020304" pitchFamily="18" charset="0"/>
              </a:rPr>
              <a:t>Three Hosts on LAN</a:t>
            </a:r>
          </a:p>
        </p:txBody>
      </p:sp>
      <p:sp>
        <p:nvSpPr>
          <p:cNvPr id="10" name="Rectangle 9">
            <a:extLst>
              <a:ext uri="{FF2B5EF4-FFF2-40B4-BE49-F238E27FC236}">
                <a16:creationId xmlns="" xmlns:a16="http://schemas.microsoft.com/office/drawing/2014/main" id="{77CAF576-6446-4093-8D69-86D0A12BD6E1}"/>
              </a:ext>
            </a:extLst>
          </p:cNvPr>
          <p:cNvSpPr/>
          <p:nvPr/>
        </p:nvSpPr>
        <p:spPr>
          <a:xfrm>
            <a:off x="363347" y="5808934"/>
            <a:ext cx="3915752" cy="492443"/>
          </a:xfrm>
          <a:prstGeom prst="rect">
            <a:avLst/>
          </a:prstGeom>
          <a:noFill/>
        </p:spPr>
        <p:txBody>
          <a:bodyPr wrap="none" lIns="91440" tIns="45720" rIns="91440" bIns="45720">
            <a:spAutoFit/>
          </a:bodyPr>
          <a:lstStyle/>
          <a:p>
            <a:pPr algn="ctr"/>
            <a:r>
              <a:rPr lang="en-US" sz="2600" b="1" cap="none" spc="0" dirty="0">
                <a:ln w="0"/>
                <a:solidFill>
                  <a:schemeClr val="tx1"/>
                </a:solidFill>
                <a:latin typeface="Times New Roman" panose="02020603050405020304" pitchFamily="18" charset="0"/>
                <a:cs typeface="Times New Roman" panose="02020603050405020304" pitchFamily="18" charset="0"/>
              </a:rPr>
              <a:t>Note : </a:t>
            </a:r>
            <a:r>
              <a:rPr lang="en-US" sz="2600" cap="none" spc="0" dirty="0">
                <a:ln w="0"/>
                <a:solidFill>
                  <a:schemeClr val="tx1"/>
                </a:solidFill>
                <a:latin typeface="Times New Roman" panose="02020603050405020304" pitchFamily="18" charset="0"/>
                <a:cs typeface="Times New Roman" panose="02020603050405020304" pitchFamily="18" charset="0"/>
              </a:rPr>
              <a:t>Works for WAN also</a:t>
            </a:r>
            <a:endParaRPr lang="en-US" sz="260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8" name="Content Placeholder 17">
            <a:extLst>
              <a:ext uri="{FF2B5EF4-FFF2-40B4-BE49-F238E27FC236}">
                <a16:creationId xmlns="" xmlns:a16="http://schemas.microsoft.com/office/drawing/2014/main" id="{F6633F0C-40DF-4C0D-82AC-D4603EEE60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9800" y="1930761"/>
            <a:ext cx="3040516" cy="2180431"/>
          </a:xfrm>
        </p:spPr>
      </p:pic>
      <p:pic>
        <p:nvPicPr>
          <p:cNvPr id="20" name="Picture 19">
            <a:extLst>
              <a:ext uri="{FF2B5EF4-FFF2-40B4-BE49-F238E27FC236}">
                <a16:creationId xmlns="" xmlns:a16="http://schemas.microsoft.com/office/drawing/2014/main" id="{E6765A6B-DEDC-44FE-AFB1-7C1E22F66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320" y="3480415"/>
            <a:ext cx="2843440" cy="2039103"/>
          </a:xfrm>
          <a:prstGeom prst="rect">
            <a:avLst/>
          </a:prstGeom>
        </p:spPr>
      </p:pic>
      <p:pic>
        <p:nvPicPr>
          <p:cNvPr id="22" name="Picture 21">
            <a:extLst>
              <a:ext uri="{FF2B5EF4-FFF2-40B4-BE49-F238E27FC236}">
                <a16:creationId xmlns="" xmlns:a16="http://schemas.microsoft.com/office/drawing/2014/main" id="{4205A1F5-568D-49B4-A017-13295C1807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8082" y="2452022"/>
            <a:ext cx="1892178" cy="1419134"/>
          </a:xfrm>
          <a:prstGeom prst="rect">
            <a:avLst/>
          </a:prstGeom>
        </p:spPr>
      </p:pic>
      <p:pic>
        <p:nvPicPr>
          <p:cNvPr id="24" name="Picture 23">
            <a:extLst>
              <a:ext uri="{FF2B5EF4-FFF2-40B4-BE49-F238E27FC236}">
                <a16:creationId xmlns="" xmlns:a16="http://schemas.microsoft.com/office/drawing/2014/main" id="{75483FCB-9A42-45BB-8261-D568072CB8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320" y="1338482"/>
            <a:ext cx="2093533" cy="1232019"/>
          </a:xfrm>
          <a:prstGeom prst="rect">
            <a:avLst/>
          </a:prstGeom>
        </p:spPr>
      </p:pic>
      <p:sp>
        <p:nvSpPr>
          <p:cNvPr id="33" name="Rectangle 32">
            <a:extLst>
              <a:ext uri="{FF2B5EF4-FFF2-40B4-BE49-F238E27FC236}">
                <a16:creationId xmlns="" xmlns:a16="http://schemas.microsoft.com/office/drawing/2014/main" id="{EF4F77E9-7009-49B6-98AF-2EBBAEADCC9D}"/>
              </a:ext>
            </a:extLst>
          </p:cNvPr>
          <p:cNvSpPr/>
          <p:nvPr/>
        </p:nvSpPr>
        <p:spPr>
          <a:xfrm>
            <a:off x="2876753" y="3377897"/>
            <a:ext cx="3899502" cy="276999"/>
          </a:xfrm>
          <a:prstGeom prst="rect">
            <a:avLst/>
          </a:prstGeom>
          <a:noFill/>
        </p:spPr>
        <p:txBody>
          <a:bodyPr wrap="square" lIns="91440" tIns="45720" rIns="91440" bIns="45720">
            <a:spAutoFit/>
          </a:bodyPr>
          <a:lstStyle/>
          <a:p>
            <a:pPr algn="ctr"/>
            <a:r>
              <a:rPr lang="en-US" sz="1200" dirty="0">
                <a:ln w="0"/>
              </a:rPr>
              <a:t>Switch</a:t>
            </a:r>
          </a:p>
        </p:txBody>
      </p:sp>
      <p:sp>
        <p:nvSpPr>
          <p:cNvPr id="34" name="Rectangle 33">
            <a:extLst>
              <a:ext uri="{FF2B5EF4-FFF2-40B4-BE49-F238E27FC236}">
                <a16:creationId xmlns="" xmlns:a16="http://schemas.microsoft.com/office/drawing/2014/main" id="{EC14AF26-1FFB-4708-8381-73CC15BD712E}"/>
              </a:ext>
            </a:extLst>
          </p:cNvPr>
          <p:cNvSpPr/>
          <p:nvPr/>
        </p:nvSpPr>
        <p:spPr>
          <a:xfrm>
            <a:off x="1475031" y="5248717"/>
            <a:ext cx="992323" cy="461665"/>
          </a:xfrm>
          <a:prstGeom prst="rect">
            <a:avLst/>
          </a:prstGeom>
          <a:noFill/>
        </p:spPr>
        <p:txBody>
          <a:bodyPr wrap="none" lIns="91440" tIns="45720" rIns="91440" bIns="45720">
            <a:spAutoFit/>
          </a:bodyPr>
          <a:lstStyle/>
          <a:p>
            <a:pPr algn="ctr"/>
            <a:r>
              <a:rPr lang="en-US" sz="1200" b="0" cap="none" spc="0" dirty="0">
                <a:ln w="0"/>
                <a:solidFill>
                  <a:schemeClr val="tx1"/>
                </a:solidFill>
              </a:rPr>
              <a:t>Linux System</a:t>
            </a:r>
          </a:p>
          <a:p>
            <a:pPr algn="ctr"/>
            <a:r>
              <a:rPr lang="en-US" sz="1200" dirty="0">
                <a:ln w="0"/>
              </a:rPr>
              <a:t>(IPv4 only)</a:t>
            </a:r>
            <a:endParaRPr lang="en-US" sz="1200" b="0" cap="none" spc="0" dirty="0">
              <a:ln w="0"/>
              <a:solidFill>
                <a:schemeClr val="tx1"/>
              </a:solidFill>
            </a:endParaRPr>
          </a:p>
        </p:txBody>
      </p:sp>
      <p:sp>
        <p:nvSpPr>
          <p:cNvPr id="35" name="Rectangle 34">
            <a:extLst>
              <a:ext uri="{FF2B5EF4-FFF2-40B4-BE49-F238E27FC236}">
                <a16:creationId xmlns="" xmlns:a16="http://schemas.microsoft.com/office/drawing/2014/main" id="{CAA9C0DD-C44F-470C-80AA-236BCD830B95}"/>
              </a:ext>
            </a:extLst>
          </p:cNvPr>
          <p:cNvSpPr/>
          <p:nvPr/>
        </p:nvSpPr>
        <p:spPr>
          <a:xfrm>
            <a:off x="1143960" y="2483112"/>
            <a:ext cx="966098" cy="461665"/>
          </a:xfrm>
          <a:prstGeom prst="rect">
            <a:avLst/>
          </a:prstGeom>
          <a:noFill/>
        </p:spPr>
        <p:txBody>
          <a:bodyPr wrap="none" lIns="91440" tIns="45720" rIns="91440" bIns="45720">
            <a:spAutoFit/>
          </a:bodyPr>
          <a:lstStyle/>
          <a:p>
            <a:pPr algn="ctr"/>
            <a:r>
              <a:rPr lang="en-US" sz="1200" b="0" cap="none" spc="0" dirty="0">
                <a:ln w="0"/>
                <a:solidFill>
                  <a:schemeClr val="tx1"/>
                </a:solidFill>
              </a:rPr>
              <a:t>Raspberry Pi</a:t>
            </a:r>
          </a:p>
          <a:p>
            <a:pPr algn="ctr"/>
            <a:r>
              <a:rPr lang="en-US" sz="1200" dirty="0">
                <a:ln w="0"/>
              </a:rPr>
              <a:t>(IPv6 only)</a:t>
            </a:r>
            <a:endParaRPr lang="en-US" sz="1200" b="0" cap="none" spc="0" dirty="0">
              <a:ln w="0"/>
              <a:solidFill>
                <a:schemeClr val="tx1"/>
              </a:solidFill>
            </a:endParaRPr>
          </a:p>
        </p:txBody>
      </p:sp>
      <p:sp>
        <p:nvSpPr>
          <p:cNvPr id="36" name="Rectangle 35">
            <a:extLst>
              <a:ext uri="{FF2B5EF4-FFF2-40B4-BE49-F238E27FC236}">
                <a16:creationId xmlns="" xmlns:a16="http://schemas.microsoft.com/office/drawing/2014/main" id="{295CFA09-A69C-4D90-9344-DA4D42504099}"/>
              </a:ext>
            </a:extLst>
          </p:cNvPr>
          <p:cNvSpPr/>
          <p:nvPr/>
        </p:nvSpPr>
        <p:spPr>
          <a:xfrm>
            <a:off x="6961405" y="3854050"/>
            <a:ext cx="1157305" cy="461665"/>
          </a:xfrm>
          <a:prstGeom prst="rect">
            <a:avLst/>
          </a:prstGeom>
          <a:noFill/>
        </p:spPr>
        <p:txBody>
          <a:bodyPr wrap="none" lIns="91440" tIns="45720" rIns="91440" bIns="45720">
            <a:spAutoFit/>
          </a:bodyPr>
          <a:lstStyle/>
          <a:p>
            <a:pPr algn="ctr"/>
            <a:r>
              <a:rPr lang="en-US" sz="1200" b="0" cap="none" spc="0" dirty="0">
                <a:ln w="0"/>
                <a:solidFill>
                  <a:schemeClr val="tx1"/>
                </a:solidFill>
              </a:rPr>
              <a:t>Dual Stack Host</a:t>
            </a:r>
            <a:br>
              <a:rPr lang="en-US" sz="1200" b="0" cap="none" spc="0" dirty="0">
                <a:ln w="0"/>
                <a:solidFill>
                  <a:schemeClr val="tx1"/>
                </a:solidFill>
              </a:rPr>
            </a:br>
            <a:r>
              <a:rPr lang="en-US" sz="1200" b="0" cap="none" spc="0" dirty="0">
                <a:ln w="0"/>
                <a:solidFill>
                  <a:schemeClr val="tx1"/>
                </a:solidFill>
              </a:rPr>
              <a:t>(IPv4 and IPv6)</a:t>
            </a:r>
          </a:p>
        </p:txBody>
      </p:sp>
      <p:cxnSp>
        <p:nvCxnSpPr>
          <p:cNvPr id="3" name="Straight Connector 2"/>
          <p:cNvCxnSpPr/>
          <p:nvPr/>
        </p:nvCxnSpPr>
        <p:spPr>
          <a:xfrm>
            <a:off x="2554957" y="2403974"/>
            <a:ext cx="1301747" cy="45720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p:nvCxnSpPr>
        <p:spPr>
          <a:xfrm flipV="1">
            <a:off x="2636682" y="3617154"/>
            <a:ext cx="1220711" cy="7242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nvCxnSpPr>
        <p:spPr>
          <a:xfrm flipV="1">
            <a:off x="5749242" y="3124200"/>
            <a:ext cx="803958" cy="12110"/>
          </a:xfrm>
          <a:prstGeom prst="line">
            <a:avLst/>
          </a:prstGeom>
          <a:ln/>
        </p:spPr>
        <p:style>
          <a:lnRef idx="3">
            <a:schemeClr val="accent1"/>
          </a:lnRef>
          <a:fillRef idx="0">
            <a:schemeClr val="accent1"/>
          </a:fillRef>
          <a:effectRef idx="2">
            <a:schemeClr val="accent1"/>
          </a:effectRef>
          <a:fontRef idx="minor">
            <a:schemeClr val="tx1"/>
          </a:fontRef>
        </p:style>
      </p:cxnSp>
      <p:sp>
        <p:nvSpPr>
          <p:cNvPr id="19"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1326879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pic>
        <p:nvPicPr>
          <p:cNvPr id="59" name="Content Placeholder 58">
            <a:extLst>
              <a:ext uri="{FF2B5EF4-FFF2-40B4-BE49-F238E27FC236}">
                <a16:creationId xmlns="" xmlns:a16="http://schemas.microsoft.com/office/drawing/2014/main" id="{AE9B0BBE-9451-40B0-8203-86DB91CE23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533400"/>
            <a:ext cx="8229599" cy="5608708"/>
          </a:xfrm>
        </p:spPr>
      </p:pic>
      <p:sp>
        <p:nvSpPr>
          <p:cNvPr id="7"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4290820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65"/>
            <a:ext cx="9144000" cy="1143000"/>
          </a:xfrm>
          <a:solidFill>
            <a:srgbClr val="0000FF"/>
          </a:solidFill>
        </p:spPr>
        <p:txBody>
          <a:bodyPr>
            <a:normAutofit/>
          </a:bodyPr>
          <a:lstStyle/>
          <a:p>
            <a:r>
              <a:rPr lang="en-US" sz="3600" b="1" dirty="0">
                <a:solidFill>
                  <a:schemeClr val="bg1"/>
                </a:solidFill>
                <a:latin typeface="Times New Roman" pitchFamily="18" charset="0"/>
                <a:cs typeface="Times New Roman" pitchFamily="18" charset="0"/>
              </a:rPr>
              <a:t>Presentation Outline</a:t>
            </a:r>
          </a:p>
        </p:txBody>
      </p:sp>
      <p:sp>
        <p:nvSpPr>
          <p:cNvPr id="3" name="Content Placeholder 2"/>
          <p:cNvSpPr>
            <a:spLocks noGrp="1"/>
          </p:cNvSpPr>
          <p:nvPr>
            <p:ph idx="1"/>
          </p:nvPr>
        </p:nvSpPr>
        <p:spPr>
          <a:xfrm>
            <a:off x="457200" y="1371600"/>
            <a:ext cx="8229600" cy="4525963"/>
          </a:xfrm>
        </p:spPr>
        <p:txBody>
          <a:bodyPr>
            <a:normAutofit fontScale="92500" lnSpcReduction="20000"/>
          </a:bodyPr>
          <a:lstStyle/>
          <a:p>
            <a:r>
              <a:rPr lang="en-US" sz="2000" dirty="0">
                <a:latin typeface="Times New Roman" pitchFamily="18" charset="0"/>
                <a:cs typeface="Times New Roman" pitchFamily="18" charset="0"/>
              </a:rPr>
              <a:t>Introduction</a:t>
            </a:r>
          </a:p>
          <a:p>
            <a:pPr marL="0" indent="0">
              <a:buNone/>
            </a:pP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Literature Survey</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Drawbacks in existing systems</a:t>
            </a:r>
          </a:p>
          <a:p>
            <a:pPr marL="0" indent="0">
              <a:buNone/>
            </a:pP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Project Objectives</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Basic Architecture </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Experimental Results</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Conclusions</a:t>
            </a:r>
          </a:p>
          <a:p>
            <a:pPr marL="0" indent="0">
              <a:buNone/>
            </a:pP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References </a:t>
            </a:r>
          </a:p>
        </p:txBody>
      </p:sp>
      <p:sp>
        <p:nvSpPr>
          <p:cNvPr id="5" name="Footer Placeholder 4"/>
          <p:cNvSpPr>
            <a:spLocks noGrp="1"/>
          </p:cNvSpPr>
          <p:nvPr>
            <p:ph type="ftr" sz="quarter" idx="11"/>
          </p:nvPr>
        </p:nvSpPr>
        <p:spPr/>
        <p:txBody>
          <a:bodyPr/>
          <a:lstStyle/>
          <a:p>
            <a:r>
              <a:rPr lang="en-US" dirty="0">
                <a:latin typeface="Times New Roman" pitchFamily="18" charset="0"/>
                <a:cs typeface="Times New Roman" pitchFamily="18" charset="0"/>
              </a:rPr>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
        <p:nvSpPr>
          <p:cNvPr id="7"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4154267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9F4F3007-B08B-4D80-87F6-88C501AA4682}"/>
              </a:ext>
            </a:extLst>
          </p:cNvPr>
          <p:cNvSpPr>
            <a:spLocks noGrp="1"/>
          </p:cNvSpPr>
          <p:nvPr>
            <p:ph type="ftr" sz="quarter" idx="11"/>
          </p:nvPr>
        </p:nvSpPr>
        <p:spPr/>
        <p:txBody>
          <a:bodyPr/>
          <a:lstStyle/>
          <a:p>
            <a:r>
              <a:rPr lang="en-US"/>
              <a:t>Dept. of ECE, NMIT, Bangalore-64</a:t>
            </a:r>
          </a:p>
        </p:txBody>
      </p:sp>
      <p:sp>
        <p:nvSpPr>
          <p:cNvPr id="6" name="Slide Number Placeholder 5">
            <a:extLst>
              <a:ext uri="{FF2B5EF4-FFF2-40B4-BE49-F238E27FC236}">
                <a16:creationId xmlns="" xmlns:a16="http://schemas.microsoft.com/office/drawing/2014/main" id="{AE640EB5-498D-44AC-9003-E46479410707}"/>
              </a:ext>
            </a:extLst>
          </p:cNvPr>
          <p:cNvSpPr>
            <a:spLocks noGrp="1"/>
          </p:cNvSpPr>
          <p:nvPr>
            <p:ph type="sldNum" sz="quarter" idx="12"/>
          </p:nvPr>
        </p:nvSpPr>
        <p:spPr/>
        <p:txBody>
          <a:bodyPr/>
          <a:lstStyle/>
          <a:p>
            <a:fld id="{B6F15528-21DE-4FAA-801E-634DDDAF4B2B}" type="slidenum">
              <a:rPr lang="en-US" smtClean="0"/>
              <a:pPr/>
              <a:t>20</a:t>
            </a:fld>
            <a:endParaRPr lang="en-US"/>
          </a:p>
        </p:txBody>
      </p:sp>
      <p:pic>
        <p:nvPicPr>
          <p:cNvPr id="8" name="Picture 7">
            <a:extLst>
              <a:ext uri="{FF2B5EF4-FFF2-40B4-BE49-F238E27FC236}">
                <a16:creationId xmlns="" xmlns:a16="http://schemas.microsoft.com/office/drawing/2014/main" id="{3A71515C-53EB-4023-9A3B-B356AEF08BCD}"/>
              </a:ext>
            </a:extLst>
          </p:cNvPr>
          <p:cNvPicPr>
            <a:picLocks noChangeAspect="1"/>
          </p:cNvPicPr>
          <p:nvPr/>
        </p:nvPicPr>
        <p:blipFill>
          <a:blip r:embed="rId2"/>
          <a:stretch>
            <a:fillRect/>
          </a:stretch>
        </p:blipFill>
        <p:spPr>
          <a:xfrm>
            <a:off x="921543" y="915189"/>
            <a:ext cx="7300913" cy="5027621"/>
          </a:xfrm>
          <a:prstGeom prst="rect">
            <a:avLst/>
          </a:prstGeom>
        </p:spPr>
      </p:pic>
      <p:sp>
        <p:nvSpPr>
          <p:cNvPr id="9" name="Rectangle 8">
            <a:extLst>
              <a:ext uri="{FF2B5EF4-FFF2-40B4-BE49-F238E27FC236}">
                <a16:creationId xmlns="" xmlns:a16="http://schemas.microsoft.com/office/drawing/2014/main" id="{6B67E60C-A305-4B29-9D99-957C8647DDCB}"/>
              </a:ext>
            </a:extLst>
          </p:cNvPr>
          <p:cNvSpPr/>
          <p:nvPr/>
        </p:nvSpPr>
        <p:spPr>
          <a:xfrm>
            <a:off x="454090" y="300636"/>
            <a:ext cx="7917655" cy="553998"/>
          </a:xfrm>
          <a:prstGeom prst="rect">
            <a:avLst/>
          </a:prstGeom>
          <a:noFill/>
        </p:spPr>
        <p:txBody>
          <a:bodyPr wrap="square" lIns="91440" tIns="45720" rIns="91440" bIns="45720">
            <a:spAutoFit/>
          </a:bodyPr>
          <a:lstStyle/>
          <a:p>
            <a:pPr algn="ctr"/>
            <a:r>
              <a:rPr lang="en-US" sz="3000" b="0" u="sng" cap="none" spc="0" dirty="0">
                <a:ln w="0"/>
                <a:solidFill>
                  <a:schemeClr val="tx1"/>
                </a:solidFill>
                <a:latin typeface="Times New Roman" panose="02020603050405020304" pitchFamily="18" charset="0"/>
                <a:cs typeface="Times New Roman" panose="02020603050405020304" pitchFamily="18" charset="0"/>
              </a:rPr>
              <a:t>Client Server Programming using Socket </a:t>
            </a:r>
            <a:r>
              <a:rPr lang="en-US" sz="3000" b="0" u="sng" cap="none" spc="0" dirty="0" err="1">
                <a:ln w="0"/>
                <a:solidFill>
                  <a:schemeClr val="tx1"/>
                </a:solidFill>
                <a:latin typeface="Times New Roman" panose="02020603050405020304" pitchFamily="18" charset="0"/>
                <a:cs typeface="Times New Roman" panose="02020603050405020304" pitchFamily="18" charset="0"/>
              </a:rPr>
              <a:t>APi</a:t>
            </a:r>
            <a:endParaRPr lang="en-US" sz="3000" b="0" u="sng" cap="none" spc="0" dirty="0">
              <a:ln w="0"/>
              <a:solidFill>
                <a:schemeClr val="tx1"/>
              </a:solidFill>
              <a:latin typeface="Times New Roman" panose="02020603050405020304" pitchFamily="18" charset="0"/>
              <a:cs typeface="Times New Roman" panose="02020603050405020304" pitchFamily="18" charset="0"/>
            </a:endParaRPr>
          </a:p>
        </p:txBody>
      </p:sp>
      <p:sp>
        <p:nvSpPr>
          <p:cNvPr id="7"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1703802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7F9AE3D-4F0C-4665-A5D8-1E99BD7C0DFE}"/>
              </a:ext>
            </a:extLst>
          </p:cNvPr>
          <p:cNvSpPr>
            <a:spLocks noGrp="1"/>
          </p:cNvSpPr>
          <p:nvPr>
            <p:ph idx="1"/>
          </p:nvPr>
        </p:nvSpPr>
        <p:spPr>
          <a:xfrm>
            <a:off x="609600" y="1468810"/>
            <a:ext cx="8229600" cy="4525963"/>
          </a:xfrm>
          <a:effectLst/>
        </p:spPr>
        <p:txBody>
          <a:bodyPr/>
          <a:lstStyle/>
          <a:p>
            <a:pPr marL="0" indent="0">
              <a:buNone/>
            </a:pPr>
            <a:r>
              <a:rPr lang="en-US" dirty="0">
                <a:latin typeface="Times New Roman" panose="02020603050405020304" pitchFamily="18" charset="0"/>
                <a:cs typeface="Times New Roman" panose="02020603050405020304" pitchFamily="18" charset="0"/>
              </a:rPr>
              <a:t>Objective 1:</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Client Server Communication between Dual Stack host and IPV4 only host</a:t>
            </a:r>
            <a:endParaRPr lang="en-IN"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 xmlns:a16="http://schemas.microsoft.com/office/drawing/2014/main" id="{1D0E5F59-840D-4F52-8DDE-3DD105B917EC}"/>
              </a:ext>
            </a:extLst>
          </p:cNvPr>
          <p:cNvSpPr>
            <a:spLocks noGrp="1"/>
          </p:cNvSpPr>
          <p:nvPr>
            <p:ph type="ftr" sz="quarter" idx="11"/>
          </p:nvPr>
        </p:nvSpPr>
        <p:spPr/>
        <p:txBody>
          <a:bodyPr/>
          <a:lstStyle/>
          <a:p>
            <a:r>
              <a:rPr lang="en-US"/>
              <a:t>Dept. of ECE, NMIT, Bangalore-64</a:t>
            </a:r>
          </a:p>
        </p:txBody>
      </p:sp>
      <p:sp>
        <p:nvSpPr>
          <p:cNvPr id="6" name="Slide Number Placeholder 5">
            <a:extLst>
              <a:ext uri="{FF2B5EF4-FFF2-40B4-BE49-F238E27FC236}">
                <a16:creationId xmlns="" xmlns:a16="http://schemas.microsoft.com/office/drawing/2014/main" id="{5FBC8951-65CD-4BA0-B7D5-66CE367C2B52}"/>
              </a:ext>
            </a:extLst>
          </p:cNvPr>
          <p:cNvSpPr>
            <a:spLocks noGrp="1"/>
          </p:cNvSpPr>
          <p:nvPr>
            <p:ph type="sldNum" sz="quarter" idx="12"/>
          </p:nvPr>
        </p:nvSpPr>
        <p:spPr/>
        <p:txBody>
          <a:bodyPr/>
          <a:lstStyle/>
          <a:p>
            <a:fld id="{B6F15528-21DE-4FAA-801E-634DDDAF4B2B}" type="slidenum">
              <a:rPr lang="en-US" smtClean="0"/>
              <a:pPr/>
              <a:t>21</a:t>
            </a:fld>
            <a:endParaRPr lang="en-US"/>
          </a:p>
        </p:txBody>
      </p:sp>
      <p:sp>
        <p:nvSpPr>
          <p:cNvPr id="7" name="Title 1">
            <a:extLst>
              <a:ext uri="{FF2B5EF4-FFF2-40B4-BE49-F238E27FC236}">
                <a16:creationId xmlns="" xmlns:a16="http://schemas.microsoft.com/office/drawing/2014/main" id="{4992B58D-C45B-4B18-B830-FAADC9ED1A1B}"/>
              </a:ext>
            </a:extLst>
          </p:cNvPr>
          <p:cNvSpPr txBox="1">
            <a:spLocks/>
          </p:cNvSpPr>
          <p:nvPr/>
        </p:nvSpPr>
        <p:spPr>
          <a:xfrm>
            <a:off x="0" y="-18661"/>
            <a:ext cx="9144000" cy="1066800"/>
          </a:xfrm>
          <a:prstGeom prst="rect">
            <a:avLst/>
          </a:prstGeom>
          <a:solidFill>
            <a:srgbClr val="0000FF"/>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solidFill>
                  <a:schemeClr val="bg1"/>
                </a:solidFill>
                <a:latin typeface="Times New Roman" panose="02020603050405020304" pitchFamily="18" charset="0"/>
                <a:cs typeface="Times New Roman" panose="02020603050405020304" pitchFamily="18" charset="0"/>
              </a:rPr>
              <a:t>Experimental Results</a:t>
            </a:r>
          </a:p>
        </p:txBody>
      </p:sp>
      <p:sp>
        <p:nvSpPr>
          <p:cNvPr id="8"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2931564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514A78-1049-4830-86EF-918A9FE407C3}"/>
              </a:ext>
            </a:extLst>
          </p:cNvPr>
          <p:cNvSpPr>
            <a:spLocks noGrp="1"/>
          </p:cNvSpPr>
          <p:nvPr>
            <p:ph type="title"/>
          </p:nvPr>
        </p:nvSpPr>
        <p:spPr>
          <a:xfrm>
            <a:off x="457199" y="434745"/>
            <a:ext cx="8229600" cy="1143000"/>
          </a:xfrm>
        </p:spPr>
        <p:txBody>
          <a:bodyPr>
            <a:normAutofit/>
          </a:bodyPr>
          <a:lstStyle/>
          <a:p>
            <a:r>
              <a:rPr lang="en-US" sz="2400" dirty="0">
                <a:latin typeface="Times New Roman" panose="02020603050405020304" pitchFamily="18" charset="0"/>
                <a:cs typeface="Times New Roman" panose="02020603050405020304" pitchFamily="18" charset="0"/>
              </a:rPr>
              <a:t>Server Using IPv4 Protocol on Dual Stack Host</a:t>
            </a:r>
            <a:r>
              <a:rPr lang="en-US" sz="4400" dirty="0"/>
              <a:t/>
            </a:r>
            <a:br>
              <a:rPr lang="en-US" sz="4400" dirty="0"/>
            </a:br>
            <a:endParaRPr lang="en-IN" dirty="0"/>
          </a:p>
        </p:txBody>
      </p:sp>
      <p:sp>
        <p:nvSpPr>
          <p:cNvPr id="5" name="Footer Placeholder 4">
            <a:extLst>
              <a:ext uri="{FF2B5EF4-FFF2-40B4-BE49-F238E27FC236}">
                <a16:creationId xmlns="" xmlns:a16="http://schemas.microsoft.com/office/drawing/2014/main" id="{CFA75C8C-D19C-42C6-AFEC-B9530732748A}"/>
              </a:ext>
            </a:extLst>
          </p:cNvPr>
          <p:cNvSpPr>
            <a:spLocks noGrp="1"/>
          </p:cNvSpPr>
          <p:nvPr>
            <p:ph type="ftr" sz="quarter" idx="11"/>
          </p:nvPr>
        </p:nvSpPr>
        <p:spPr/>
        <p:txBody>
          <a:bodyPr/>
          <a:lstStyle/>
          <a:p>
            <a:r>
              <a:rPr lang="en-US"/>
              <a:t>Dept. of ECE, NMIT, Bangalore-64</a:t>
            </a:r>
          </a:p>
        </p:txBody>
      </p:sp>
      <p:sp>
        <p:nvSpPr>
          <p:cNvPr id="6" name="Slide Number Placeholder 5">
            <a:extLst>
              <a:ext uri="{FF2B5EF4-FFF2-40B4-BE49-F238E27FC236}">
                <a16:creationId xmlns="" xmlns:a16="http://schemas.microsoft.com/office/drawing/2014/main" id="{405B05DC-960C-4B30-B92F-873158EE6116}"/>
              </a:ext>
            </a:extLst>
          </p:cNvPr>
          <p:cNvSpPr>
            <a:spLocks noGrp="1"/>
          </p:cNvSpPr>
          <p:nvPr>
            <p:ph type="sldNum" sz="quarter" idx="12"/>
          </p:nvPr>
        </p:nvSpPr>
        <p:spPr/>
        <p:txBody>
          <a:bodyPr/>
          <a:lstStyle/>
          <a:p>
            <a:fld id="{B6F15528-21DE-4FAA-801E-634DDDAF4B2B}" type="slidenum">
              <a:rPr lang="en-US" smtClean="0"/>
              <a:pPr/>
              <a:t>22</a:t>
            </a:fld>
            <a:endParaRPr lang="en-US"/>
          </a:p>
        </p:txBody>
      </p:sp>
      <p:pic>
        <p:nvPicPr>
          <p:cNvPr id="7" name="Content Placeholder 6">
            <a:extLst>
              <a:ext uri="{FF2B5EF4-FFF2-40B4-BE49-F238E27FC236}">
                <a16:creationId xmlns="" xmlns:a16="http://schemas.microsoft.com/office/drawing/2014/main" id="{F0E23C35-A205-4063-8F81-88E733E0F604}"/>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r="18595" b="15781"/>
          <a:stretch/>
        </p:blipFill>
        <p:spPr>
          <a:xfrm>
            <a:off x="245969" y="1066800"/>
            <a:ext cx="8652061" cy="5168439"/>
          </a:xfrm>
        </p:spPr>
      </p:pic>
      <p:sp>
        <p:nvSpPr>
          <p:cNvPr id="8"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1831893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7B5E0E-9A80-43D9-8046-FC371F6B11E9}"/>
              </a:ext>
            </a:extLst>
          </p:cNvPr>
          <p:cNvSpPr>
            <a:spLocks noGrp="1"/>
          </p:cNvSpPr>
          <p:nvPr>
            <p:ph type="title"/>
          </p:nvPr>
        </p:nvSpPr>
        <p:spPr>
          <a:xfrm>
            <a:off x="457200" y="320026"/>
            <a:ext cx="8229600" cy="1143000"/>
          </a:xfrm>
        </p:spPr>
        <p:txBody>
          <a:bodyPr>
            <a:normAutofit fontScale="90000"/>
          </a:bodyPr>
          <a:lstStyle/>
          <a:p>
            <a:r>
              <a:rPr lang="en-US" sz="2700" dirty="0">
                <a:latin typeface="Times New Roman" panose="02020603050405020304" pitchFamily="18" charset="0"/>
                <a:cs typeface="Times New Roman" panose="02020603050405020304" pitchFamily="18" charset="0"/>
              </a:rPr>
              <a:t>Client running on IPv4 Only Host</a:t>
            </a:r>
            <a:r>
              <a:rPr lang="en-US" sz="4400" dirty="0"/>
              <a:t/>
            </a:r>
            <a:br>
              <a:rPr lang="en-US" sz="4400" dirty="0"/>
            </a:br>
            <a:endParaRPr lang="en-IN" dirty="0"/>
          </a:p>
        </p:txBody>
      </p:sp>
      <p:sp>
        <p:nvSpPr>
          <p:cNvPr id="3" name="Content Placeholder 2">
            <a:extLst>
              <a:ext uri="{FF2B5EF4-FFF2-40B4-BE49-F238E27FC236}">
                <a16:creationId xmlns="" xmlns:a16="http://schemas.microsoft.com/office/drawing/2014/main" id="{F65C0BB2-E194-4A13-8D45-D925E712A228}"/>
              </a:ext>
            </a:extLst>
          </p:cNvPr>
          <p:cNvSpPr>
            <a:spLocks noGrp="1"/>
          </p:cNvSpPr>
          <p:nvPr>
            <p:ph idx="1"/>
          </p:nvPr>
        </p:nvSpPr>
        <p:spPr/>
        <p:txBody>
          <a:bodyPr/>
          <a:lstStyle/>
          <a:p>
            <a:endParaRPr lang="en-IN"/>
          </a:p>
        </p:txBody>
      </p:sp>
      <p:sp>
        <p:nvSpPr>
          <p:cNvPr id="5" name="Footer Placeholder 4">
            <a:extLst>
              <a:ext uri="{FF2B5EF4-FFF2-40B4-BE49-F238E27FC236}">
                <a16:creationId xmlns="" xmlns:a16="http://schemas.microsoft.com/office/drawing/2014/main" id="{A0D94E8E-CF65-4263-AB52-0CABA4C44E6C}"/>
              </a:ext>
            </a:extLst>
          </p:cNvPr>
          <p:cNvSpPr>
            <a:spLocks noGrp="1"/>
          </p:cNvSpPr>
          <p:nvPr>
            <p:ph type="ftr" sz="quarter" idx="11"/>
          </p:nvPr>
        </p:nvSpPr>
        <p:spPr/>
        <p:txBody>
          <a:bodyPr/>
          <a:lstStyle/>
          <a:p>
            <a:r>
              <a:rPr lang="en-US"/>
              <a:t>Dept. of ECE, NMIT, Bangalore-64</a:t>
            </a:r>
          </a:p>
        </p:txBody>
      </p:sp>
      <p:sp>
        <p:nvSpPr>
          <p:cNvPr id="6" name="Slide Number Placeholder 5">
            <a:extLst>
              <a:ext uri="{FF2B5EF4-FFF2-40B4-BE49-F238E27FC236}">
                <a16:creationId xmlns="" xmlns:a16="http://schemas.microsoft.com/office/drawing/2014/main" id="{BA9621AA-ED2E-437C-AA0E-02C6BFE02C10}"/>
              </a:ext>
            </a:extLst>
          </p:cNvPr>
          <p:cNvSpPr>
            <a:spLocks noGrp="1"/>
          </p:cNvSpPr>
          <p:nvPr>
            <p:ph type="sldNum" sz="quarter" idx="12"/>
          </p:nvPr>
        </p:nvSpPr>
        <p:spPr/>
        <p:txBody>
          <a:bodyPr/>
          <a:lstStyle/>
          <a:p>
            <a:fld id="{B6F15528-21DE-4FAA-801E-634DDDAF4B2B}" type="slidenum">
              <a:rPr lang="en-US" smtClean="0"/>
              <a:pPr/>
              <a:t>23</a:t>
            </a:fld>
            <a:endParaRPr lang="en-US"/>
          </a:p>
        </p:txBody>
      </p:sp>
      <p:pic>
        <p:nvPicPr>
          <p:cNvPr id="7" name="Picture 6">
            <a:extLst>
              <a:ext uri="{FF2B5EF4-FFF2-40B4-BE49-F238E27FC236}">
                <a16:creationId xmlns="" xmlns:a16="http://schemas.microsoft.com/office/drawing/2014/main" id="{F633354E-E209-4B5F-A159-77FF7650B32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r="28333" b="22748"/>
          <a:stretch/>
        </p:blipFill>
        <p:spPr>
          <a:xfrm>
            <a:off x="264971" y="989916"/>
            <a:ext cx="8614058" cy="5169653"/>
          </a:xfrm>
          <a:prstGeom prst="rect">
            <a:avLst/>
          </a:prstGeom>
        </p:spPr>
      </p:pic>
      <p:sp>
        <p:nvSpPr>
          <p:cNvPr id="8"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2965922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7F9AE3D-4F0C-4665-A5D8-1E99BD7C0DFE}"/>
              </a:ext>
            </a:extLst>
          </p:cNvPr>
          <p:cNvSpPr>
            <a:spLocks noGrp="1"/>
          </p:cNvSpPr>
          <p:nvPr>
            <p:ph idx="1"/>
          </p:nvPr>
        </p:nvSpPr>
        <p:spPr>
          <a:xfrm>
            <a:off x="609600" y="1425267"/>
            <a:ext cx="8229600" cy="4525963"/>
          </a:xfrm>
          <a:effectLst/>
        </p:spPr>
        <p:txBody>
          <a:bodyPr/>
          <a:lstStyle/>
          <a:p>
            <a:pPr marL="0" indent="0">
              <a:buNone/>
            </a:pPr>
            <a:r>
              <a:rPr lang="en-US" dirty="0">
                <a:latin typeface="Times New Roman" panose="02020603050405020304" pitchFamily="18" charset="0"/>
                <a:cs typeface="Times New Roman" panose="02020603050405020304" pitchFamily="18" charset="0"/>
              </a:rPr>
              <a:t>Objective 2:</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Client Server Communication between Dual Stack host and IPV6 only host</a:t>
            </a:r>
            <a:endParaRPr lang="en-IN"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 xmlns:a16="http://schemas.microsoft.com/office/drawing/2014/main" id="{1D0E5F59-840D-4F52-8DDE-3DD105B917EC}"/>
              </a:ext>
            </a:extLst>
          </p:cNvPr>
          <p:cNvSpPr>
            <a:spLocks noGrp="1"/>
          </p:cNvSpPr>
          <p:nvPr>
            <p:ph type="ftr" sz="quarter" idx="11"/>
          </p:nvPr>
        </p:nvSpPr>
        <p:spPr/>
        <p:txBody>
          <a:bodyPr/>
          <a:lstStyle/>
          <a:p>
            <a:r>
              <a:rPr lang="en-US"/>
              <a:t>Dept. of ECE, NMIT, Bangalore-64</a:t>
            </a:r>
          </a:p>
        </p:txBody>
      </p:sp>
      <p:sp>
        <p:nvSpPr>
          <p:cNvPr id="6" name="Slide Number Placeholder 5">
            <a:extLst>
              <a:ext uri="{FF2B5EF4-FFF2-40B4-BE49-F238E27FC236}">
                <a16:creationId xmlns="" xmlns:a16="http://schemas.microsoft.com/office/drawing/2014/main" id="{5FBC8951-65CD-4BA0-B7D5-66CE367C2B52}"/>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a:extLst>
              <a:ext uri="{FF2B5EF4-FFF2-40B4-BE49-F238E27FC236}">
                <a16:creationId xmlns="" xmlns:a16="http://schemas.microsoft.com/office/drawing/2014/main" id="{4992B58D-C45B-4B18-B830-FAADC9ED1A1B}"/>
              </a:ext>
            </a:extLst>
          </p:cNvPr>
          <p:cNvSpPr txBox="1">
            <a:spLocks/>
          </p:cNvSpPr>
          <p:nvPr/>
        </p:nvSpPr>
        <p:spPr>
          <a:xfrm>
            <a:off x="0" y="-18661"/>
            <a:ext cx="9144000" cy="1066800"/>
          </a:xfrm>
          <a:prstGeom prst="rect">
            <a:avLst/>
          </a:prstGeom>
          <a:solidFill>
            <a:srgbClr val="0000FF"/>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solidFill>
                  <a:schemeClr val="bg1"/>
                </a:solidFill>
                <a:latin typeface="Times New Roman" panose="02020603050405020304" pitchFamily="18" charset="0"/>
                <a:cs typeface="Times New Roman" panose="02020603050405020304" pitchFamily="18" charset="0"/>
              </a:rPr>
              <a:t>Experimental Results</a:t>
            </a:r>
          </a:p>
        </p:txBody>
      </p:sp>
      <p:sp>
        <p:nvSpPr>
          <p:cNvPr id="8"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4096407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99B799-068C-4C97-B858-D9300A2292F6}"/>
              </a:ext>
            </a:extLst>
          </p:cNvPr>
          <p:cNvSpPr>
            <a:spLocks noGrp="1"/>
          </p:cNvSpPr>
          <p:nvPr>
            <p:ph type="title"/>
          </p:nvPr>
        </p:nvSpPr>
        <p:spPr>
          <a:xfrm>
            <a:off x="342900" y="229394"/>
            <a:ext cx="8458200" cy="639762"/>
          </a:xfrm>
        </p:spPr>
        <p:txBody>
          <a:bodyPr>
            <a:normAutofit/>
          </a:bodyPr>
          <a:lstStyle/>
          <a:p>
            <a:r>
              <a:rPr lang="en-US" sz="2400" dirty="0">
                <a:latin typeface="Times New Roman" panose="02020603050405020304" pitchFamily="18" charset="0"/>
                <a:cs typeface="Times New Roman" panose="02020603050405020304" pitchFamily="18" charset="0"/>
              </a:rPr>
              <a:t>Server Using IPv6 Protocol on Dual Stack Host</a:t>
            </a:r>
            <a:endParaRPr lang="en-IN" sz="24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 xmlns:a16="http://schemas.microsoft.com/office/drawing/2014/main" id="{BB9C8BA8-1D5B-42DB-B820-02046E2AB019}"/>
              </a:ext>
            </a:extLst>
          </p:cNvPr>
          <p:cNvSpPr>
            <a:spLocks noGrp="1"/>
          </p:cNvSpPr>
          <p:nvPr>
            <p:ph type="ftr" sz="quarter" idx="11"/>
          </p:nvPr>
        </p:nvSpPr>
        <p:spPr/>
        <p:txBody>
          <a:bodyPr/>
          <a:lstStyle/>
          <a:p>
            <a:r>
              <a:rPr lang="en-US"/>
              <a:t>Dept. of ECE, NMIT, Bangalore-64</a:t>
            </a:r>
          </a:p>
        </p:txBody>
      </p:sp>
      <p:sp>
        <p:nvSpPr>
          <p:cNvPr id="6" name="Slide Number Placeholder 5">
            <a:extLst>
              <a:ext uri="{FF2B5EF4-FFF2-40B4-BE49-F238E27FC236}">
                <a16:creationId xmlns="" xmlns:a16="http://schemas.microsoft.com/office/drawing/2014/main" id="{5129FB63-818B-4C18-B089-6389A63694C5}"/>
              </a:ext>
            </a:extLst>
          </p:cNvPr>
          <p:cNvSpPr>
            <a:spLocks noGrp="1"/>
          </p:cNvSpPr>
          <p:nvPr>
            <p:ph type="sldNum" sz="quarter" idx="12"/>
          </p:nvPr>
        </p:nvSpPr>
        <p:spPr/>
        <p:txBody>
          <a:bodyPr/>
          <a:lstStyle/>
          <a:p>
            <a:fld id="{B6F15528-21DE-4FAA-801E-634DDDAF4B2B}" type="slidenum">
              <a:rPr lang="en-US" smtClean="0"/>
              <a:pPr/>
              <a:t>25</a:t>
            </a:fld>
            <a:endParaRPr lang="en-US"/>
          </a:p>
        </p:txBody>
      </p:sp>
      <p:pic>
        <p:nvPicPr>
          <p:cNvPr id="7" name="Content Placeholder 6">
            <a:extLst>
              <a:ext uri="{FF2B5EF4-FFF2-40B4-BE49-F238E27FC236}">
                <a16:creationId xmlns="" xmlns:a16="http://schemas.microsoft.com/office/drawing/2014/main" id="{352D7A1C-87AD-4353-8627-2F6A000FE2FF}"/>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l="1" r="28332" b="21973"/>
          <a:stretch/>
        </p:blipFill>
        <p:spPr>
          <a:xfrm>
            <a:off x="356896" y="992949"/>
            <a:ext cx="8575020" cy="5248937"/>
          </a:xfrm>
          <a:prstGeom prst="rect">
            <a:avLst/>
          </a:prstGeom>
        </p:spPr>
      </p:pic>
      <p:sp>
        <p:nvSpPr>
          <p:cNvPr id="8"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643416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83F583-6297-4F0A-A24C-251FDBD71DAB}"/>
              </a:ext>
            </a:extLst>
          </p:cNvPr>
          <p:cNvSpPr>
            <a:spLocks noGrp="1"/>
          </p:cNvSpPr>
          <p:nvPr>
            <p:ph type="title"/>
          </p:nvPr>
        </p:nvSpPr>
        <p:spPr>
          <a:xfrm>
            <a:off x="381000" y="376788"/>
            <a:ext cx="8229600" cy="1143000"/>
          </a:xfrm>
        </p:spPr>
        <p:txBody>
          <a:bodyPr>
            <a:normAutofit fontScale="90000"/>
          </a:bodyPr>
          <a:lstStyle/>
          <a:p>
            <a:r>
              <a:rPr lang="en-US" sz="2700" dirty="0">
                <a:latin typeface="Times New Roman" panose="02020603050405020304" pitchFamily="18" charset="0"/>
                <a:cs typeface="Times New Roman" panose="02020603050405020304" pitchFamily="18" charset="0"/>
              </a:rPr>
              <a:t>Client running on IPv6 Only Host</a:t>
            </a:r>
            <a:r>
              <a:rPr lang="en-US" sz="4400" dirty="0"/>
              <a:t/>
            </a:r>
            <a:br>
              <a:rPr lang="en-US" sz="4400" dirty="0"/>
            </a:br>
            <a:endParaRPr lang="en-IN" dirty="0"/>
          </a:p>
        </p:txBody>
      </p:sp>
      <p:sp>
        <p:nvSpPr>
          <p:cNvPr id="3" name="Content Placeholder 2">
            <a:extLst>
              <a:ext uri="{FF2B5EF4-FFF2-40B4-BE49-F238E27FC236}">
                <a16:creationId xmlns="" xmlns:a16="http://schemas.microsoft.com/office/drawing/2014/main" id="{3278C57C-F164-4D48-A717-DF7DC8A8B018}"/>
              </a:ext>
            </a:extLst>
          </p:cNvPr>
          <p:cNvSpPr>
            <a:spLocks noGrp="1"/>
          </p:cNvSpPr>
          <p:nvPr>
            <p:ph idx="1"/>
          </p:nvPr>
        </p:nvSpPr>
        <p:spPr/>
        <p:txBody>
          <a:bodyPr/>
          <a:lstStyle/>
          <a:p>
            <a:endParaRPr lang="en-IN"/>
          </a:p>
        </p:txBody>
      </p:sp>
      <p:sp>
        <p:nvSpPr>
          <p:cNvPr id="4" name="Date Placeholder 3">
            <a:extLst>
              <a:ext uri="{FF2B5EF4-FFF2-40B4-BE49-F238E27FC236}">
                <a16:creationId xmlns="" xmlns:a16="http://schemas.microsoft.com/office/drawing/2014/main" id="{ECBC82F4-338F-4C07-8932-0CE9D75ABD46}"/>
              </a:ext>
            </a:extLst>
          </p:cNvPr>
          <p:cNvSpPr>
            <a:spLocks noGrp="1"/>
          </p:cNvSpPr>
          <p:nvPr>
            <p:ph type="dt" sz="half" idx="10"/>
          </p:nvPr>
        </p:nvSpPr>
        <p:spPr/>
        <p:txBody>
          <a:bodyPr/>
          <a:lstStyle/>
          <a:p>
            <a:fld id="{05229871-6294-4FDC-ADFB-03568C29F7D6}" type="datetime1">
              <a:rPr lang="en-US" smtClean="0"/>
              <a:t>06-Mar-22</a:t>
            </a:fld>
            <a:endParaRPr lang="en-US"/>
          </a:p>
        </p:txBody>
      </p:sp>
      <p:sp>
        <p:nvSpPr>
          <p:cNvPr id="5" name="Footer Placeholder 4">
            <a:extLst>
              <a:ext uri="{FF2B5EF4-FFF2-40B4-BE49-F238E27FC236}">
                <a16:creationId xmlns="" xmlns:a16="http://schemas.microsoft.com/office/drawing/2014/main" id="{815BB15E-173B-48CC-854E-E978C496C6C1}"/>
              </a:ext>
            </a:extLst>
          </p:cNvPr>
          <p:cNvSpPr>
            <a:spLocks noGrp="1"/>
          </p:cNvSpPr>
          <p:nvPr>
            <p:ph type="ftr" sz="quarter" idx="11"/>
          </p:nvPr>
        </p:nvSpPr>
        <p:spPr/>
        <p:txBody>
          <a:bodyPr/>
          <a:lstStyle/>
          <a:p>
            <a:r>
              <a:rPr lang="en-US"/>
              <a:t>Dept. of ECE, NMIT, Bangalore-64</a:t>
            </a:r>
          </a:p>
        </p:txBody>
      </p:sp>
      <p:sp>
        <p:nvSpPr>
          <p:cNvPr id="6" name="Slide Number Placeholder 5">
            <a:extLst>
              <a:ext uri="{FF2B5EF4-FFF2-40B4-BE49-F238E27FC236}">
                <a16:creationId xmlns="" xmlns:a16="http://schemas.microsoft.com/office/drawing/2014/main" id="{B3D4BC35-E970-40DB-A529-0F654919A711}"/>
              </a:ext>
            </a:extLst>
          </p:cNvPr>
          <p:cNvSpPr>
            <a:spLocks noGrp="1"/>
          </p:cNvSpPr>
          <p:nvPr>
            <p:ph type="sldNum" sz="quarter" idx="12"/>
          </p:nvPr>
        </p:nvSpPr>
        <p:spPr/>
        <p:txBody>
          <a:bodyPr/>
          <a:lstStyle/>
          <a:p>
            <a:fld id="{B6F15528-21DE-4FAA-801E-634DDDAF4B2B}" type="slidenum">
              <a:rPr lang="en-US" smtClean="0"/>
              <a:pPr/>
              <a:t>26</a:t>
            </a:fld>
            <a:endParaRPr lang="en-US"/>
          </a:p>
        </p:txBody>
      </p:sp>
      <p:pic>
        <p:nvPicPr>
          <p:cNvPr id="7" name="Picture 6">
            <a:extLst>
              <a:ext uri="{FF2B5EF4-FFF2-40B4-BE49-F238E27FC236}">
                <a16:creationId xmlns="" xmlns:a16="http://schemas.microsoft.com/office/drawing/2014/main" id="{FB4EFAD4-5A3D-47C2-BDA9-8435A373E72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r="27017" b="24888"/>
          <a:stretch/>
        </p:blipFill>
        <p:spPr>
          <a:xfrm>
            <a:off x="231718" y="1063381"/>
            <a:ext cx="8680563" cy="5177876"/>
          </a:xfrm>
          <a:prstGeom prst="rect">
            <a:avLst/>
          </a:prstGeom>
        </p:spPr>
      </p:pic>
    </p:spTree>
    <p:extLst>
      <p:ext uri="{BB962C8B-B14F-4D97-AF65-F5344CB8AC3E}">
        <p14:creationId xmlns:p14="http://schemas.microsoft.com/office/powerpoint/2010/main" val="3676505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7F9AE3D-4F0C-4665-A5D8-1E99BD7C0DFE}"/>
              </a:ext>
            </a:extLst>
          </p:cNvPr>
          <p:cNvSpPr>
            <a:spLocks noGrp="1"/>
          </p:cNvSpPr>
          <p:nvPr>
            <p:ph idx="1"/>
          </p:nvPr>
        </p:nvSpPr>
        <p:spPr>
          <a:xfrm>
            <a:off x="609600" y="1425267"/>
            <a:ext cx="8229600" cy="4525963"/>
          </a:xfrm>
          <a:effectLst/>
        </p:spPr>
        <p:txBody>
          <a:bodyPr/>
          <a:lstStyle/>
          <a:p>
            <a:pPr marL="0" indent="0">
              <a:buNone/>
            </a:pPr>
            <a:r>
              <a:rPr lang="en-US" dirty="0">
                <a:latin typeface="Times New Roman" panose="02020603050405020304" pitchFamily="18" charset="0"/>
                <a:cs typeface="Times New Roman" panose="02020603050405020304" pitchFamily="18" charset="0"/>
              </a:rPr>
              <a:t>Objective 3:</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Client Server Communication between Dual Stack host and IPV4/IPV6 host</a:t>
            </a:r>
            <a:endParaRPr lang="en-IN"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 xmlns:a16="http://schemas.microsoft.com/office/drawing/2014/main" id="{1D0E5F59-840D-4F52-8DDE-3DD105B917EC}"/>
              </a:ext>
            </a:extLst>
          </p:cNvPr>
          <p:cNvSpPr>
            <a:spLocks noGrp="1"/>
          </p:cNvSpPr>
          <p:nvPr>
            <p:ph type="ftr" sz="quarter" idx="11"/>
          </p:nvPr>
        </p:nvSpPr>
        <p:spPr/>
        <p:txBody>
          <a:bodyPr/>
          <a:lstStyle/>
          <a:p>
            <a:r>
              <a:rPr lang="en-US"/>
              <a:t>Dept. of ECE, NMIT, Bangalore-64</a:t>
            </a:r>
          </a:p>
        </p:txBody>
      </p:sp>
      <p:sp>
        <p:nvSpPr>
          <p:cNvPr id="6" name="Slide Number Placeholder 5">
            <a:extLst>
              <a:ext uri="{FF2B5EF4-FFF2-40B4-BE49-F238E27FC236}">
                <a16:creationId xmlns="" xmlns:a16="http://schemas.microsoft.com/office/drawing/2014/main" id="{5FBC8951-65CD-4BA0-B7D5-66CE367C2B52}"/>
              </a:ext>
            </a:extLst>
          </p:cNvPr>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a:extLst>
              <a:ext uri="{FF2B5EF4-FFF2-40B4-BE49-F238E27FC236}">
                <a16:creationId xmlns="" xmlns:a16="http://schemas.microsoft.com/office/drawing/2014/main" id="{4992B58D-C45B-4B18-B830-FAADC9ED1A1B}"/>
              </a:ext>
            </a:extLst>
          </p:cNvPr>
          <p:cNvSpPr txBox="1">
            <a:spLocks/>
          </p:cNvSpPr>
          <p:nvPr/>
        </p:nvSpPr>
        <p:spPr>
          <a:xfrm>
            <a:off x="0" y="-18661"/>
            <a:ext cx="9144000" cy="1066800"/>
          </a:xfrm>
          <a:prstGeom prst="rect">
            <a:avLst/>
          </a:prstGeom>
          <a:solidFill>
            <a:srgbClr val="0000FF"/>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solidFill>
                  <a:schemeClr val="bg1"/>
                </a:solidFill>
                <a:latin typeface="Times New Roman" panose="02020603050405020304" pitchFamily="18" charset="0"/>
                <a:cs typeface="Times New Roman" panose="02020603050405020304" pitchFamily="18" charset="0"/>
              </a:rPr>
              <a:t>Experimental Results</a:t>
            </a:r>
          </a:p>
        </p:txBody>
      </p:sp>
      <p:sp>
        <p:nvSpPr>
          <p:cNvPr id="8"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3399418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2F6CA4-F15F-4C8F-9606-22918E083FC0}"/>
              </a:ext>
            </a:extLst>
          </p:cNvPr>
          <p:cNvSpPr>
            <a:spLocks noGrp="1"/>
          </p:cNvSpPr>
          <p:nvPr>
            <p:ph type="title"/>
          </p:nvPr>
        </p:nvSpPr>
        <p:spPr>
          <a:xfrm>
            <a:off x="445477" y="304800"/>
            <a:ext cx="8229600" cy="1401762"/>
          </a:xfrm>
        </p:spPr>
        <p:txBody>
          <a:bodyPr>
            <a:normAutofit fontScale="90000"/>
          </a:bodyPr>
          <a:lstStyle/>
          <a:p>
            <a:r>
              <a:rPr lang="en-US" sz="2700" dirty="0">
                <a:latin typeface="Times New Roman" panose="02020603050405020304" pitchFamily="18" charset="0"/>
                <a:cs typeface="Times New Roman" panose="02020603050405020304" pitchFamily="18" charset="0"/>
              </a:rPr>
              <a:t>Both IPv4 and IPv6 Servers Running at the same time on Dual Stack Host</a:t>
            </a:r>
            <a:r>
              <a:rPr lang="en-US" sz="4400" dirty="0"/>
              <a:t/>
            </a:r>
            <a:br>
              <a:rPr lang="en-US" sz="4400" dirty="0"/>
            </a:br>
            <a:endParaRPr lang="en-IN" dirty="0"/>
          </a:p>
        </p:txBody>
      </p:sp>
      <p:sp>
        <p:nvSpPr>
          <p:cNvPr id="5" name="Footer Placeholder 4">
            <a:extLst>
              <a:ext uri="{FF2B5EF4-FFF2-40B4-BE49-F238E27FC236}">
                <a16:creationId xmlns="" xmlns:a16="http://schemas.microsoft.com/office/drawing/2014/main" id="{B21121BE-38EC-473A-9F86-E156B1A1118C}"/>
              </a:ext>
            </a:extLst>
          </p:cNvPr>
          <p:cNvSpPr>
            <a:spLocks noGrp="1"/>
          </p:cNvSpPr>
          <p:nvPr>
            <p:ph type="ftr" sz="quarter" idx="11"/>
          </p:nvPr>
        </p:nvSpPr>
        <p:spPr/>
        <p:txBody>
          <a:bodyPr/>
          <a:lstStyle/>
          <a:p>
            <a:r>
              <a:rPr lang="en-US"/>
              <a:t>Dept. of ECE, NMIT, Bangalore-64</a:t>
            </a:r>
          </a:p>
        </p:txBody>
      </p:sp>
      <p:sp>
        <p:nvSpPr>
          <p:cNvPr id="6" name="Slide Number Placeholder 5">
            <a:extLst>
              <a:ext uri="{FF2B5EF4-FFF2-40B4-BE49-F238E27FC236}">
                <a16:creationId xmlns="" xmlns:a16="http://schemas.microsoft.com/office/drawing/2014/main" id="{B8EFCDCC-A7F3-49C0-8030-05392B6EC5F6}"/>
              </a:ext>
            </a:extLst>
          </p:cNvPr>
          <p:cNvSpPr>
            <a:spLocks noGrp="1"/>
          </p:cNvSpPr>
          <p:nvPr>
            <p:ph type="sldNum" sz="quarter" idx="12"/>
          </p:nvPr>
        </p:nvSpPr>
        <p:spPr/>
        <p:txBody>
          <a:bodyPr/>
          <a:lstStyle/>
          <a:p>
            <a:fld id="{B6F15528-21DE-4FAA-801E-634DDDAF4B2B}" type="slidenum">
              <a:rPr lang="en-US" smtClean="0"/>
              <a:pPr/>
              <a:t>28</a:t>
            </a:fld>
            <a:endParaRPr lang="en-US"/>
          </a:p>
        </p:txBody>
      </p:sp>
      <p:pic>
        <p:nvPicPr>
          <p:cNvPr id="7" name="Picture 6">
            <a:extLst>
              <a:ext uri="{FF2B5EF4-FFF2-40B4-BE49-F238E27FC236}">
                <a16:creationId xmlns="" xmlns:a16="http://schemas.microsoft.com/office/drawing/2014/main" id="{16FBC242-145A-4006-B479-661B1995CFB5}"/>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b="14427"/>
          <a:stretch/>
        </p:blipFill>
        <p:spPr>
          <a:xfrm>
            <a:off x="228600" y="1447800"/>
            <a:ext cx="8686800" cy="4399295"/>
          </a:xfrm>
          <a:prstGeom prst="rect">
            <a:avLst/>
          </a:prstGeom>
        </p:spPr>
      </p:pic>
      <p:sp>
        <p:nvSpPr>
          <p:cNvPr id="8"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2641640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D38DC3-18D9-47B0-BA8C-B68CBCFB9ED3}"/>
              </a:ext>
            </a:extLst>
          </p:cNvPr>
          <p:cNvSpPr>
            <a:spLocks noGrp="1"/>
          </p:cNvSpPr>
          <p:nvPr>
            <p:ph type="title"/>
          </p:nvPr>
        </p:nvSpPr>
        <p:spPr>
          <a:xfrm>
            <a:off x="457199" y="268864"/>
            <a:ext cx="8229600" cy="1143000"/>
          </a:xfrm>
        </p:spPr>
        <p:txBody>
          <a:bodyPr>
            <a:normAutofit fontScale="90000"/>
          </a:bodyPr>
          <a:lstStyle/>
          <a:p>
            <a:r>
              <a:rPr lang="en-US" sz="2700" dirty="0">
                <a:latin typeface="Times New Roman" panose="02020603050405020304" pitchFamily="18" charset="0"/>
                <a:cs typeface="Times New Roman" panose="02020603050405020304" pitchFamily="18" charset="0"/>
              </a:rPr>
              <a:t>Client running on IPv4 Only Host</a:t>
            </a:r>
            <a:r>
              <a:rPr lang="en-US" sz="4400" dirty="0"/>
              <a:t/>
            </a:r>
            <a:br>
              <a:rPr lang="en-US" sz="4400" dirty="0"/>
            </a:br>
            <a:endParaRPr lang="en-IN" dirty="0"/>
          </a:p>
        </p:txBody>
      </p:sp>
      <p:sp>
        <p:nvSpPr>
          <p:cNvPr id="5" name="Footer Placeholder 4">
            <a:extLst>
              <a:ext uri="{FF2B5EF4-FFF2-40B4-BE49-F238E27FC236}">
                <a16:creationId xmlns="" xmlns:a16="http://schemas.microsoft.com/office/drawing/2014/main" id="{BFA90A45-842B-4202-BA8A-F5CF32D4FEA9}"/>
              </a:ext>
            </a:extLst>
          </p:cNvPr>
          <p:cNvSpPr>
            <a:spLocks noGrp="1"/>
          </p:cNvSpPr>
          <p:nvPr>
            <p:ph type="ftr" sz="quarter" idx="11"/>
          </p:nvPr>
        </p:nvSpPr>
        <p:spPr/>
        <p:txBody>
          <a:bodyPr/>
          <a:lstStyle/>
          <a:p>
            <a:r>
              <a:rPr lang="en-US"/>
              <a:t>Dept. of ECE, NMIT, Bangalore-64</a:t>
            </a:r>
          </a:p>
        </p:txBody>
      </p:sp>
      <p:sp>
        <p:nvSpPr>
          <p:cNvPr id="6" name="Slide Number Placeholder 5">
            <a:extLst>
              <a:ext uri="{FF2B5EF4-FFF2-40B4-BE49-F238E27FC236}">
                <a16:creationId xmlns="" xmlns:a16="http://schemas.microsoft.com/office/drawing/2014/main" id="{9A2CDD10-AB87-4C5B-9C45-FCD65B75BD87}"/>
              </a:ext>
            </a:extLst>
          </p:cNvPr>
          <p:cNvSpPr>
            <a:spLocks noGrp="1"/>
          </p:cNvSpPr>
          <p:nvPr>
            <p:ph type="sldNum" sz="quarter" idx="12"/>
          </p:nvPr>
        </p:nvSpPr>
        <p:spPr/>
        <p:txBody>
          <a:bodyPr/>
          <a:lstStyle/>
          <a:p>
            <a:fld id="{B6F15528-21DE-4FAA-801E-634DDDAF4B2B}" type="slidenum">
              <a:rPr lang="en-US" smtClean="0"/>
              <a:pPr/>
              <a:t>29</a:t>
            </a:fld>
            <a:endParaRPr lang="en-US"/>
          </a:p>
        </p:txBody>
      </p:sp>
      <p:pic>
        <p:nvPicPr>
          <p:cNvPr id="7" name="Picture 6">
            <a:extLst>
              <a:ext uri="{FF2B5EF4-FFF2-40B4-BE49-F238E27FC236}">
                <a16:creationId xmlns="" xmlns:a16="http://schemas.microsoft.com/office/drawing/2014/main" id="{4509B06E-08C7-4198-AA04-3869F1550D15}"/>
              </a:ext>
            </a:extLst>
          </p:cNvPr>
          <p:cNvPicPr>
            <a:picLocks noChangeAspect="1"/>
          </p:cNvPicPr>
          <p:nvPr/>
        </p:nvPicPr>
        <p:blipFill rotWithShape="1">
          <a:blip r:embed="rId2">
            <a:extLst>
              <a:ext uri="{28A0092B-C50C-407E-A947-70E740481C1C}">
                <a14:useLocalDpi xmlns:a14="http://schemas.microsoft.com/office/drawing/2010/main" val="0"/>
              </a:ext>
            </a:extLst>
          </a:blip>
          <a:srcRect r="18333" b="17362"/>
          <a:stretch/>
        </p:blipFill>
        <p:spPr>
          <a:xfrm>
            <a:off x="250198" y="972492"/>
            <a:ext cx="8643601" cy="4913016"/>
          </a:xfrm>
          <a:prstGeom prst="rect">
            <a:avLst/>
          </a:prstGeom>
        </p:spPr>
      </p:pic>
      <p:sp>
        <p:nvSpPr>
          <p:cNvPr id="8"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29668749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rgbClr val="0000FF"/>
          </a:solidFill>
        </p:spPr>
        <p:txBody>
          <a:bodyPr>
            <a:normAutofit/>
          </a:bodyPr>
          <a:lstStyle/>
          <a:p>
            <a:r>
              <a:rPr lang="en-US" sz="3600" b="1" dirty="0">
                <a:solidFill>
                  <a:schemeClr val="bg1"/>
                </a:solidFill>
                <a:latin typeface="Times New Roman" pitchFamily="18" charset="0"/>
                <a:cs typeface="Times New Roman" pitchFamily="18" charset="0"/>
              </a:rPr>
              <a:t>Introduction</a:t>
            </a:r>
          </a:p>
        </p:txBody>
      </p:sp>
      <p:sp>
        <p:nvSpPr>
          <p:cNvPr id="3" name="Content Placeholder 2"/>
          <p:cNvSpPr>
            <a:spLocks noGrp="1"/>
          </p:cNvSpPr>
          <p:nvPr>
            <p:ph idx="1"/>
          </p:nvPr>
        </p:nvSpPr>
        <p:spPr>
          <a:xfrm>
            <a:off x="381000" y="1447800"/>
            <a:ext cx="8305800" cy="4724400"/>
          </a:xfrm>
        </p:spPr>
        <p:txBody>
          <a:bodyPr>
            <a:normAutofit/>
          </a:bodyPr>
          <a:lstStyle/>
          <a:p>
            <a:pPr>
              <a:lnSpc>
                <a:spcPct val="115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internet can be accessible worldwide which is system of interconnected networks</a:t>
            </a:r>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Two       current versions of the Internet Protocol (IPv4 and IPv6  ) are provided by Internet    Assigned     Numbers Authority (IANA). </a:t>
            </a:r>
          </a:p>
          <a:p>
            <a:pPr>
              <a:lnSpc>
                <a:spcPct val="115000"/>
              </a:lnSpc>
              <a:spcAft>
                <a:spcPts val="800"/>
              </a:spcAf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IPv4 protocol was already allotted to Regional Internet Registries (RIR) and there is no more IPv4 address to allot and IANA has started issuing the IPv6 address to RIR. In February 2011, all IPv4 addresses had vanished and now we are going for IPv6.</a:t>
            </a:r>
            <a:r>
              <a:rPr lang="en-US" sz="16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115000"/>
              </a:lnSpc>
              <a:spcAft>
                <a:spcPts val="800"/>
              </a:spcAf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Therefore several mechanisms are required which ensures smooth, stepwise an independent change to IPv6. Not only is the transition, integration of IPv6 is also required into the existing networks.</a:t>
            </a:r>
          </a:p>
          <a:p>
            <a:pPr>
              <a:lnSpc>
                <a:spcPct val="115000"/>
              </a:lnSpc>
              <a:spcAft>
                <a:spcPts val="800"/>
              </a:spcAf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 The solutions (or mechanisms) can be</a:t>
            </a:r>
            <a:r>
              <a:rPr lang="en-US" sz="1600" dirty="0">
                <a:latin typeface="Times New Roman" panose="02020603050405020304" pitchFamily="18" charset="0"/>
                <a:ea typeface="Calibri" panose="020F0502020204030204" pitchFamily="34" charset="0"/>
                <a:cs typeface="Times New Roman" panose="02020603050405020304" pitchFamily="18" charset="0"/>
              </a:rPr>
              <a:t> divided into three categories: dual stack, tunneling and translation. </a:t>
            </a:r>
          </a:p>
          <a:p>
            <a:pPr>
              <a:lnSpc>
                <a:spcPct val="115000"/>
              </a:lnSpc>
              <a:spcAft>
                <a:spcPts val="800"/>
              </a:spcAft>
            </a:pPr>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Dual-stack is a preferred, most versatile way to deploy IPv6 in existing IPv4 environments.</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ctr">
              <a:buNone/>
            </a:pPr>
            <a:endParaRPr lang="en-US" sz="2400"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dirty="0">
                <a:latin typeface="Times New Roman" pitchFamily="18" charset="0"/>
                <a:cs typeface="Times New Roman" pitchFamily="18" charset="0"/>
              </a:rPr>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
        <p:nvSpPr>
          <p:cNvPr id="7" name="Date Placeholder 3"/>
          <p:cNvSpPr>
            <a:spLocks noGrp="1"/>
          </p:cNvSpPr>
          <p:nvPr>
            <p:ph type="dt" sz="half" idx="10"/>
          </p:nvPr>
        </p:nvSpPr>
        <p:spPr>
          <a:xfrm>
            <a:off x="457200" y="640080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4182899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BCBC63-DD7D-48B5-A499-D6BB485E596D}"/>
              </a:ext>
            </a:extLst>
          </p:cNvPr>
          <p:cNvSpPr>
            <a:spLocks noGrp="1"/>
          </p:cNvSpPr>
          <p:nvPr>
            <p:ph type="title"/>
          </p:nvPr>
        </p:nvSpPr>
        <p:spPr>
          <a:xfrm>
            <a:off x="457200" y="393447"/>
            <a:ext cx="8229600" cy="1143000"/>
          </a:xfrm>
        </p:spPr>
        <p:txBody>
          <a:bodyPr>
            <a:normAutofit fontScale="90000"/>
          </a:bodyPr>
          <a:lstStyle/>
          <a:p>
            <a:r>
              <a:rPr lang="en-US" sz="2700" dirty="0">
                <a:latin typeface="Times New Roman" panose="02020603050405020304" pitchFamily="18" charset="0"/>
                <a:cs typeface="Times New Roman" panose="02020603050405020304" pitchFamily="18" charset="0"/>
              </a:rPr>
              <a:t>Client running on IPv6 Only Host</a:t>
            </a:r>
            <a:r>
              <a:rPr lang="en-US" sz="4400" dirty="0"/>
              <a:t/>
            </a:r>
            <a:br>
              <a:rPr lang="en-US" sz="4400" dirty="0"/>
            </a:br>
            <a:endParaRPr lang="en-IN" dirty="0"/>
          </a:p>
        </p:txBody>
      </p:sp>
      <p:sp>
        <p:nvSpPr>
          <p:cNvPr id="3" name="Content Placeholder 2">
            <a:extLst>
              <a:ext uri="{FF2B5EF4-FFF2-40B4-BE49-F238E27FC236}">
                <a16:creationId xmlns="" xmlns:a16="http://schemas.microsoft.com/office/drawing/2014/main" id="{BF2F2BB6-5A20-4949-BCA0-D10521D75916}"/>
              </a:ext>
            </a:extLst>
          </p:cNvPr>
          <p:cNvSpPr>
            <a:spLocks noGrp="1"/>
          </p:cNvSpPr>
          <p:nvPr>
            <p:ph idx="1"/>
          </p:nvPr>
        </p:nvSpPr>
        <p:spPr/>
        <p:txBody>
          <a:bodyPr/>
          <a:lstStyle/>
          <a:p>
            <a:endParaRPr lang="en-IN"/>
          </a:p>
        </p:txBody>
      </p:sp>
      <p:sp>
        <p:nvSpPr>
          <p:cNvPr id="5" name="Footer Placeholder 4">
            <a:extLst>
              <a:ext uri="{FF2B5EF4-FFF2-40B4-BE49-F238E27FC236}">
                <a16:creationId xmlns="" xmlns:a16="http://schemas.microsoft.com/office/drawing/2014/main" id="{C93F4777-DAB1-4A64-962D-623334383323}"/>
              </a:ext>
            </a:extLst>
          </p:cNvPr>
          <p:cNvSpPr>
            <a:spLocks noGrp="1"/>
          </p:cNvSpPr>
          <p:nvPr>
            <p:ph type="ftr" sz="quarter" idx="11"/>
          </p:nvPr>
        </p:nvSpPr>
        <p:spPr/>
        <p:txBody>
          <a:bodyPr/>
          <a:lstStyle/>
          <a:p>
            <a:r>
              <a:rPr lang="en-US"/>
              <a:t>Dept. of ECE, NMIT, Bangalore-64</a:t>
            </a:r>
          </a:p>
        </p:txBody>
      </p:sp>
      <p:sp>
        <p:nvSpPr>
          <p:cNvPr id="6" name="Slide Number Placeholder 5">
            <a:extLst>
              <a:ext uri="{FF2B5EF4-FFF2-40B4-BE49-F238E27FC236}">
                <a16:creationId xmlns="" xmlns:a16="http://schemas.microsoft.com/office/drawing/2014/main" id="{565E94AF-1952-464B-BE62-5D756B36698E}"/>
              </a:ext>
            </a:extLst>
          </p:cNvPr>
          <p:cNvSpPr>
            <a:spLocks noGrp="1"/>
          </p:cNvSpPr>
          <p:nvPr>
            <p:ph type="sldNum" sz="quarter" idx="12"/>
          </p:nvPr>
        </p:nvSpPr>
        <p:spPr/>
        <p:txBody>
          <a:bodyPr/>
          <a:lstStyle/>
          <a:p>
            <a:fld id="{B6F15528-21DE-4FAA-801E-634DDDAF4B2B}" type="slidenum">
              <a:rPr lang="en-US" smtClean="0"/>
              <a:pPr/>
              <a:t>30</a:t>
            </a:fld>
            <a:endParaRPr lang="en-US"/>
          </a:p>
        </p:txBody>
      </p:sp>
      <p:pic>
        <p:nvPicPr>
          <p:cNvPr id="7" name="Picture 6">
            <a:extLst>
              <a:ext uri="{FF2B5EF4-FFF2-40B4-BE49-F238E27FC236}">
                <a16:creationId xmlns="" xmlns:a16="http://schemas.microsoft.com/office/drawing/2014/main" id="{A72C5D33-7C3B-4E43-98C7-65B1F864E438}"/>
              </a:ext>
            </a:extLst>
          </p:cNvPr>
          <p:cNvPicPr>
            <a:picLocks noChangeAspect="1"/>
          </p:cNvPicPr>
          <p:nvPr/>
        </p:nvPicPr>
        <p:blipFill rotWithShape="1">
          <a:blip r:embed="rId2">
            <a:extLst>
              <a:ext uri="{28A0092B-C50C-407E-A947-70E740481C1C}">
                <a14:useLocalDpi xmlns:a14="http://schemas.microsoft.com/office/drawing/2010/main" val="0"/>
              </a:ext>
            </a:extLst>
          </a:blip>
          <a:srcRect l="-1" r="25644" b="30075"/>
          <a:stretch/>
        </p:blipFill>
        <p:spPr>
          <a:xfrm>
            <a:off x="195549" y="1133055"/>
            <a:ext cx="8752902" cy="4724398"/>
          </a:xfrm>
          <a:prstGeom prst="rect">
            <a:avLst/>
          </a:prstGeom>
        </p:spPr>
      </p:pic>
      <p:sp>
        <p:nvSpPr>
          <p:cNvPr id="8"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35498099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7F9AE3D-4F0C-4665-A5D8-1E99BD7C0DFE}"/>
              </a:ext>
            </a:extLst>
          </p:cNvPr>
          <p:cNvSpPr>
            <a:spLocks noGrp="1"/>
          </p:cNvSpPr>
          <p:nvPr>
            <p:ph idx="1"/>
          </p:nvPr>
        </p:nvSpPr>
        <p:spPr>
          <a:xfrm>
            <a:off x="609600" y="1425267"/>
            <a:ext cx="8229600" cy="4525963"/>
          </a:xfrm>
          <a:effectLst/>
        </p:spPr>
        <p:txBody>
          <a:bodyPr/>
          <a:lstStyle/>
          <a:p>
            <a:pPr marL="0" indent="0">
              <a:buNone/>
            </a:pPr>
            <a:r>
              <a:rPr lang="en-US" dirty="0">
                <a:latin typeface="Times New Roman" panose="02020603050405020304" pitchFamily="18" charset="0"/>
                <a:cs typeface="Times New Roman" panose="02020603050405020304" pitchFamily="18" charset="0"/>
              </a:rPr>
              <a:t>Objective 3:</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ea typeface="Calibri" panose="020F0502020204030204" pitchFamily="34" charset="0"/>
                <a:cs typeface="Times New Roman" panose="02020603050405020304" pitchFamily="18" charset="0"/>
              </a:rPr>
              <a:t>Seminar hall booking application (Dual stack host and IPv4 only host)</a:t>
            </a:r>
            <a:endParaRPr lang="en-IN"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 xmlns:a16="http://schemas.microsoft.com/office/drawing/2014/main" id="{1D0E5F59-840D-4F52-8DDE-3DD105B917EC}"/>
              </a:ext>
            </a:extLst>
          </p:cNvPr>
          <p:cNvSpPr>
            <a:spLocks noGrp="1"/>
          </p:cNvSpPr>
          <p:nvPr>
            <p:ph type="ftr" sz="quarter" idx="11"/>
          </p:nvPr>
        </p:nvSpPr>
        <p:spPr/>
        <p:txBody>
          <a:bodyPr/>
          <a:lstStyle/>
          <a:p>
            <a:r>
              <a:rPr lang="en-US"/>
              <a:t>Dept. of ECE, NMIT, Bangalore-64</a:t>
            </a:r>
          </a:p>
        </p:txBody>
      </p:sp>
      <p:sp>
        <p:nvSpPr>
          <p:cNvPr id="6" name="Slide Number Placeholder 5">
            <a:extLst>
              <a:ext uri="{FF2B5EF4-FFF2-40B4-BE49-F238E27FC236}">
                <a16:creationId xmlns="" xmlns:a16="http://schemas.microsoft.com/office/drawing/2014/main" id="{5FBC8951-65CD-4BA0-B7D5-66CE367C2B52}"/>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a:extLst>
              <a:ext uri="{FF2B5EF4-FFF2-40B4-BE49-F238E27FC236}">
                <a16:creationId xmlns="" xmlns:a16="http://schemas.microsoft.com/office/drawing/2014/main" id="{4992B58D-C45B-4B18-B830-FAADC9ED1A1B}"/>
              </a:ext>
            </a:extLst>
          </p:cNvPr>
          <p:cNvSpPr txBox="1">
            <a:spLocks/>
          </p:cNvSpPr>
          <p:nvPr/>
        </p:nvSpPr>
        <p:spPr>
          <a:xfrm>
            <a:off x="0" y="-18661"/>
            <a:ext cx="9144000" cy="1066800"/>
          </a:xfrm>
          <a:prstGeom prst="rect">
            <a:avLst/>
          </a:prstGeom>
          <a:solidFill>
            <a:srgbClr val="0000FF"/>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solidFill>
                  <a:schemeClr val="bg1"/>
                </a:solidFill>
                <a:latin typeface="Times New Roman" panose="02020603050405020304" pitchFamily="18" charset="0"/>
                <a:cs typeface="Times New Roman" panose="02020603050405020304" pitchFamily="18" charset="0"/>
              </a:rPr>
              <a:t>Experimental Results</a:t>
            </a:r>
          </a:p>
        </p:txBody>
      </p:sp>
      <p:sp>
        <p:nvSpPr>
          <p:cNvPr id="8"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12641752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04998" y="1143000"/>
            <a:ext cx="8934003" cy="4955580"/>
          </a:xfrm>
        </p:spPr>
      </p:pic>
      <p:sp>
        <p:nvSpPr>
          <p:cNvPr id="5" name="Footer Placeholder 4">
            <a:extLst>
              <a:ext uri="{FF2B5EF4-FFF2-40B4-BE49-F238E27FC236}">
                <a16:creationId xmlns="" xmlns:a16="http://schemas.microsoft.com/office/drawing/2014/main" id="{C93F4777-DAB1-4A64-962D-623334383323}"/>
              </a:ext>
            </a:extLst>
          </p:cNvPr>
          <p:cNvSpPr>
            <a:spLocks noGrp="1"/>
          </p:cNvSpPr>
          <p:nvPr>
            <p:ph type="ftr" sz="quarter" idx="11"/>
          </p:nvPr>
        </p:nvSpPr>
        <p:spPr/>
        <p:txBody>
          <a:bodyPr/>
          <a:lstStyle/>
          <a:p>
            <a:r>
              <a:rPr lang="en-US"/>
              <a:t>Dept. of ECE, NMIT, Bangalore-64</a:t>
            </a:r>
          </a:p>
        </p:txBody>
      </p:sp>
      <p:sp>
        <p:nvSpPr>
          <p:cNvPr id="6" name="Slide Number Placeholder 5">
            <a:extLst>
              <a:ext uri="{FF2B5EF4-FFF2-40B4-BE49-F238E27FC236}">
                <a16:creationId xmlns="" xmlns:a16="http://schemas.microsoft.com/office/drawing/2014/main" id="{565E94AF-1952-464B-BE62-5D756B36698E}"/>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11"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41110082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C93F4777-DAB1-4A64-962D-623334383323}"/>
              </a:ext>
            </a:extLst>
          </p:cNvPr>
          <p:cNvSpPr>
            <a:spLocks noGrp="1"/>
          </p:cNvSpPr>
          <p:nvPr>
            <p:ph type="ftr" sz="quarter" idx="11"/>
          </p:nvPr>
        </p:nvSpPr>
        <p:spPr/>
        <p:txBody>
          <a:bodyPr/>
          <a:lstStyle/>
          <a:p>
            <a:r>
              <a:rPr lang="en-US"/>
              <a:t>Dept. of ECE, NMIT, Bangalore-64</a:t>
            </a:r>
          </a:p>
        </p:txBody>
      </p:sp>
      <p:sp>
        <p:nvSpPr>
          <p:cNvPr id="6" name="Slide Number Placeholder 5">
            <a:extLst>
              <a:ext uri="{FF2B5EF4-FFF2-40B4-BE49-F238E27FC236}">
                <a16:creationId xmlns="" xmlns:a16="http://schemas.microsoft.com/office/drawing/2014/main" id="{565E94AF-1952-464B-BE62-5D756B36698E}"/>
              </a:ext>
            </a:extLst>
          </p:cNvPr>
          <p:cNvSpPr>
            <a:spLocks noGrp="1"/>
          </p:cNvSpPr>
          <p:nvPr>
            <p:ph type="sldNum" sz="quarter" idx="12"/>
          </p:nvPr>
        </p:nvSpPr>
        <p:spPr/>
        <p:txBody>
          <a:bodyPr/>
          <a:lstStyle/>
          <a:p>
            <a:fld id="{B6F15528-21DE-4FAA-801E-634DDDAF4B2B}" type="slidenum">
              <a:rPr lang="en-US" smtClean="0"/>
              <a:pPr/>
              <a:t>33</a:t>
            </a:fld>
            <a:endParaRPr lang="en-US"/>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01156" y="1143000"/>
            <a:ext cx="8941687" cy="4959843"/>
          </a:xfrm>
          <a:prstGeom prst="rect">
            <a:avLst/>
          </a:prstGeom>
        </p:spPr>
      </p:pic>
      <p:sp>
        <p:nvSpPr>
          <p:cNvPr id="10"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14736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C93F4777-DAB1-4A64-962D-623334383323}"/>
              </a:ext>
            </a:extLst>
          </p:cNvPr>
          <p:cNvSpPr>
            <a:spLocks noGrp="1"/>
          </p:cNvSpPr>
          <p:nvPr>
            <p:ph type="ftr" sz="quarter" idx="11"/>
          </p:nvPr>
        </p:nvSpPr>
        <p:spPr/>
        <p:txBody>
          <a:bodyPr/>
          <a:lstStyle/>
          <a:p>
            <a:r>
              <a:rPr lang="en-US"/>
              <a:t>Dept. of ECE, NMIT, Bangalore-64</a:t>
            </a:r>
          </a:p>
        </p:txBody>
      </p:sp>
      <p:sp>
        <p:nvSpPr>
          <p:cNvPr id="6" name="Slide Number Placeholder 5">
            <a:extLst>
              <a:ext uri="{FF2B5EF4-FFF2-40B4-BE49-F238E27FC236}">
                <a16:creationId xmlns="" xmlns:a16="http://schemas.microsoft.com/office/drawing/2014/main" id="{565E94AF-1952-464B-BE62-5D756B36698E}"/>
              </a:ext>
            </a:extLst>
          </p:cNvPr>
          <p:cNvSpPr>
            <a:spLocks noGrp="1"/>
          </p:cNvSpPr>
          <p:nvPr>
            <p:ph type="sldNum" sz="quarter" idx="12"/>
          </p:nvPr>
        </p:nvSpPr>
        <p:spPr/>
        <p:txBody>
          <a:bodyPr/>
          <a:lstStyle/>
          <a:p>
            <a:fld id="{B6F15528-21DE-4FAA-801E-634DDDAF4B2B}" type="slidenum">
              <a:rPr lang="en-US" smtClean="0"/>
              <a:pPr/>
              <a:t>34</a:t>
            </a:fld>
            <a:endParaRPr lang="en-US"/>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61592" y="1073854"/>
            <a:ext cx="4069417" cy="2712944"/>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4544202" y="1067991"/>
            <a:ext cx="4069417" cy="2712945"/>
          </a:xfrm>
          <a:prstGeom prst="rect">
            <a:avLst/>
          </a:prstGeom>
        </p:spPr>
      </p:pic>
      <p:pic>
        <p:nvPicPr>
          <p:cNvPr id="10" name="Picture 9"/>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2438400" y="3810000"/>
            <a:ext cx="3828318" cy="2552212"/>
          </a:xfrm>
          <a:prstGeom prst="rect">
            <a:avLst/>
          </a:prstGeom>
        </p:spPr>
      </p:pic>
      <p:sp>
        <p:nvSpPr>
          <p:cNvPr id="12" name="Title 1">
            <a:extLst>
              <a:ext uri="{FF2B5EF4-FFF2-40B4-BE49-F238E27FC236}">
                <a16:creationId xmlns="" xmlns:a16="http://schemas.microsoft.com/office/drawing/2014/main" id="{71BCBC63-DD7D-48B5-A499-D6BB485E596D}"/>
              </a:ext>
            </a:extLst>
          </p:cNvPr>
          <p:cNvSpPr>
            <a:spLocks noGrp="1"/>
          </p:cNvSpPr>
          <p:nvPr>
            <p:ph type="title"/>
          </p:nvPr>
        </p:nvSpPr>
        <p:spPr>
          <a:xfrm>
            <a:off x="457200" y="393447"/>
            <a:ext cx="8229600" cy="1143000"/>
          </a:xfrm>
        </p:spPr>
        <p:txBody>
          <a:bodyPr>
            <a:normAutofit fontScale="90000"/>
          </a:bodyPr>
          <a:lstStyle/>
          <a:p>
            <a:r>
              <a:rPr lang="en-US" sz="4400" dirty="0" smtClean="0"/>
              <a:t>Raspberry Pi Screen</a:t>
            </a:r>
            <a:r>
              <a:rPr lang="en-US" sz="4400" dirty="0"/>
              <a:t/>
            </a:r>
            <a:br>
              <a:rPr lang="en-US" sz="4400" dirty="0"/>
            </a:br>
            <a:endParaRPr lang="en-IN" dirty="0"/>
          </a:p>
        </p:txBody>
      </p:sp>
      <p:sp>
        <p:nvSpPr>
          <p:cNvPr id="13"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4335179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C93F4777-DAB1-4A64-962D-623334383323}"/>
              </a:ext>
            </a:extLst>
          </p:cNvPr>
          <p:cNvSpPr>
            <a:spLocks noGrp="1"/>
          </p:cNvSpPr>
          <p:nvPr>
            <p:ph type="ftr" sz="quarter" idx="11"/>
          </p:nvPr>
        </p:nvSpPr>
        <p:spPr/>
        <p:txBody>
          <a:bodyPr/>
          <a:lstStyle/>
          <a:p>
            <a:r>
              <a:rPr lang="en-US"/>
              <a:t>Dept. of ECE, NMIT, Bangalore-64</a:t>
            </a:r>
          </a:p>
        </p:txBody>
      </p:sp>
      <p:sp>
        <p:nvSpPr>
          <p:cNvPr id="6" name="Slide Number Placeholder 5">
            <a:extLst>
              <a:ext uri="{FF2B5EF4-FFF2-40B4-BE49-F238E27FC236}">
                <a16:creationId xmlns="" xmlns:a16="http://schemas.microsoft.com/office/drawing/2014/main" id="{565E94AF-1952-464B-BE62-5D756B36698E}"/>
              </a:ext>
            </a:extLst>
          </p:cNvPr>
          <p:cNvSpPr>
            <a:spLocks noGrp="1"/>
          </p:cNvSpPr>
          <p:nvPr>
            <p:ph type="sldNum" sz="quarter" idx="12"/>
          </p:nvPr>
        </p:nvSpPr>
        <p:spPr/>
        <p:txBody>
          <a:bodyPr/>
          <a:lstStyle/>
          <a:p>
            <a:fld id="{B6F15528-21DE-4FAA-801E-634DDDAF4B2B}" type="slidenum">
              <a:rPr lang="en-US" smtClean="0"/>
              <a:pPr/>
              <a:t>35</a:t>
            </a:fld>
            <a:endParaRPr lang="en-US"/>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28600" y="1143000"/>
            <a:ext cx="8750522" cy="4958012"/>
          </a:xfrm>
          <a:prstGeom prst="rect">
            <a:avLst/>
          </a:prstGeom>
        </p:spPr>
      </p:pic>
      <p:sp>
        <p:nvSpPr>
          <p:cNvPr id="9"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30259321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C93F4777-DAB1-4A64-962D-623334383323}"/>
              </a:ext>
            </a:extLst>
          </p:cNvPr>
          <p:cNvSpPr>
            <a:spLocks noGrp="1"/>
          </p:cNvSpPr>
          <p:nvPr>
            <p:ph type="ftr" sz="quarter" idx="11"/>
          </p:nvPr>
        </p:nvSpPr>
        <p:spPr/>
        <p:txBody>
          <a:bodyPr/>
          <a:lstStyle/>
          <a:p>
            <a:r>
              <a:rPr lang="en-US"/>
              <a:t>Dept. of ECE, NMIT, Bangalore-64</a:t>
            </a:r>
          </a:p>
        </p:txBody>
      </p:sp>
      <p:sp>
        <p:nvSpPr>
          <p:cNvPr id="6" name="Slide Number Placeholder 5">
            <a:extLst>
              <a:ext uri="{FF2B5EF4-FFF2-40B4-BE49-F238E27FC236}">
                <a16:creationId xmlns="" xmlns:a16="http://schemas.microsoft.com/office/drawing/2014/main" id="{565E94AF-1952-464B-BE62-5D756B36698E}"/>
              </a:ext>
            </a:extLst>
          </p:cNvPr>
          <p:cNvSpPr>
            <a:spLocks noGrp="1"/>
          </p:cNvSpPr>
          <p:nvPr>
            <p:ph type="sldNum" sz="quarter" idx="12"/>
          </p:nvPr>
        </p:nvSpPr>
        <p:spPr/>
        <p:txBody>
          <a:bodyPr/>
          <a:lstStyle/>
          <a:p>
            <a:fld id="{B6F15528-21DE-4FAA-801E-634DDDAF4B2B}" type="slidenum">
              <a:rPr lang="en-US" smtClean="0"/>
              <a:pPr/>
              <a:t>36</a:t>
            </a:fld>
            <a:endParaRPr lang="en-US"/>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64878" y="1143000"/>
            <a:ext cx="8814244" cy="4958012"/>
          </a:xfrm>
          <a:prstGeom prst="rect">
            <a:avLst/>
          </a:prstGeom>
        </p:spPr>
      </p:pic>
      <p:sp>
        <p:nvSpPr>
          <p:cNvPr id="10"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2006549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C93F4777-DAB1-4A64-962D-623334383323}"/>
              </a:ext>
            </a:extLst>
          </p:cNvPr>
          <p:cNvSpPr>
            <a:spLocks noGrp="1"/>
          </p:cNvSpPr>
          <p:nvPr>
            <p:ph type="ftr" sz="quarter" idx="11"/>
          </p:nvPr>
        </p:nvSpPr>
        <p:spPr/>
        <p:txBody>
          <a:bodyPr/>
          <a:lstStyle/>
          <a:p>
            <a:r>
              <a:rPr lang="en-US"/>
              <a:t>Dept. of ECE, NMIT, Bangalore-64</a:t>
            </a:r>
          </a:p>
        </p:txBody>
      </p:sp>
      <p:sp>
        <p:nvSpPr>
          <p:cNvPr id="6" name="Slide Number Placeholder 5">
            <a:extLst>
              <a:ext uri="{FF2B5EF4-FFF2-40B4-BE49-F238E27FC236}">
                <a16:creationId xmlns="" xmlns:a16="http://schemas.microsoft.com/office/drawing/2014/main" id="{565E94AF-1952-464B-BE62-5D756B36698E}"/>
              </a:ext>
            </a:extLst>
          </p:cNvPr>
          <p:cNvSpPr>
            <a:spLocks noGrp="1"/>
          </p:cNvSpPr>
          <p:nvPr>
            <p:ph type="sldNum" sz="quarter" idx="12"/>
          </p:nvPr>
        </p:nvSpPr>
        <p:spPr/>
        <p:txBody>
          <a:bodyPr/>
          <a:lstStyle/>
          <a:p>
            <a:fld id="{B6F15528-21DE-4FAA-801E-634DDDAF4B2B}" type="slidenum">
              <a:rPr lang="en-US" smtClean="0"/>
              <a:pPr/>
              <a:t>37</a:t>
            </a:fld>
            <a:endParaRPr lang="en-US"/>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64878" y="1143000"/>
            <a:ext cx="8814244" cy="4958012"/>
          </a:xfrm>
          <a:prstGeom prst="rect">
            <a:avLst/>
          </a:prstGeom>
        </p:spPr>
      </p:pic>
      <p:sp>
        <p:nvSpPr>
          <p:cNvPr id="8"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4055166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Dept. of ECE, NMIT, Bangalore-64</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Rectangle 6"/>
          <p:cNvSpPr/>
          <p:nvPr/>
        </p:nvSpPr>
        <p:spPr>
          <a:xfrm>
            <a:off x="101502" y="2209800"/>
            <a:ext cx="9073205" cy="1569660"/>
          </a:xfrm>
          <a:prstGeom prst="rect">
            <a:avLst/>
          </a:prstGeom>
          <a:noFill/>
        </p:spPr>
        <p:txBody>
          <a:bodyPr wrap="square" lIns="91440" tIns="45720" rIns="91440" bIns="45720">
            <a:spAutoFit/>
            <a:scene3d>
              <a:camera prst="orthographicFront"/>
              <a:lightRig rig="threePt" dir="t"/>
            </a:scene3d>
            <a:sp3d extrusionH="57150">
              <a:bevelT w="38100" h="38100" prst="angle"/>
            </a:sp3d>
          </a:bodyPr>
          <a:lstStyle/>
          <a:p>
            <a:pPr algn="ctr"/>
            <a:r>
              <a:rPr lang="en-US" sz="96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Demonstration</a:t>
            </a:r>
            <a:endParaRPr lang="en-US"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3288830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BCF17ED-59A3-4816-B5AE-678EBE2CFE21}"/>
              </a:ext>
            </a:extLst>
          </p:cNvPr>
          <p:cNvSpPr>
            <a:spLocks noGrp="1"/>
          </p:cNvSpPr>
          <p:nvPr>
            <p:ph idx="1"/>
          </p:nvPr>
        </p:nvSpPr>
        <p:spPr>
          <a:xfrm>
            <a:off x="483637" y="1371600"/>
            <a:ext cx="8229600" cy="4525963"/>
          </a:xfrm>
        </p:spPr>
        <p:txBody>
          <a:bodyPr/>
          <a:lstStyle/>
          <a:p>
            <a:endParaRPr lang="en-IN" dirty="0"/>
          </a:p>
        </p:txBody>
      </p:sp>
      <p:sp>
        <p:nvSpPr>
          <p:cNvPr id="5" name="Footer Placeholder 4">
            <a:extLst>
              <a:ext uri="{FF2B5EF4-FFF2-40B4-BE49-F238E27FC236}">
                <a16:creationId xmlns="" xmlns:a16="http://schemas.microsoft.com/office/drawing/2014/main" id="{C103D324-F5F7-430D-94B6-F219B7DCFD9C}"/>
              </a:ext>
            </a:extLst>
          </p:cNvPr>
          <p:cNvSpPr>
            <a:spLocks noGrp="1"/>
          </p:cNvSpPr>
          <p:nvPr>
            <p:ph type="ftr" sz="quarter" idx="11"/>
          </p:nvPr>
        </p:nvSpPr>
        <p:spPr/>
        <p:txBody>
          <a:bodyPr/>
          <a:lstStyle/>
          <a:p>
            <a:r>
              <a:rPr lang="en-US"/>
              <a:t>Dept. of ECE, NMIT, Bangalore-64</a:t>
            </a:r>
          </a:p>
        </p:txBody>
      </p:sp>
      <p:sp>
        <p:nvSpPr>
          <p:cNvPr id="6" name="Slide Number Placeholder 5">
            <a:extLst>
              <a:ext uri="{FF2B5EF4-FFF2-40B4-BE49-F238E27FC236}">
                <a16:creationId xmlns="" xmlns:a16="http://schemas.microsoft.com/office/drawing/2014/main" id="{76EB183E-A7B6-4583-A3D1-3DCFAAE43E8F}"/>
              </a:ext>
            </a:extLst>
          </p:cNvPr>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a:extLst>
              <a:ext uri="{FF2B5EF4-FFF2-40B4-BE49-F238E27FC236}">
                <a16:creationId xmlns="" xmlns:a16="http://schemas.microsoft.com/office/drawing/2014/main" id="{5B78FB7A-CFCC-4C2F-95AF-CDD30C98D487}"/>
              </a:ext>
            </a:extLst>
          </p:cNvPr>
          <p:cNvSpPr txBox="1">
            <a:spLocks/>
          </p:cNvSpPr>
          <p:nvPr/>
        </p:nvSpPr>
        <p:spPr>
          <a:xfrm>
            <a:off x="0" y="9331"/>
            <a:ext cx="9144000" cy="1057469"/>
          </a:xfrm>
          <a:prstGeom prst="rect">
            <a:avLst/>
          </a:prstGeom>
          <a:solidFill>
            <a:srgbClr val="0000FF"/>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solidFill>
                  <a:schemeClr val="bg1"/>
                </a:solidFill>
                <a:latin typeface="Times New Roman" pitchFamily="18" charset="0"/>
                <a:cs typeface="Times New Roman" pitchFamily="18" charset="0"/>
              </a:rPr>
              <a:t>Conclusion</a:t>
            </a:r>
          </a:p>
        </p:txBody>
      </p:sp>
      <p:sp>
        <p:nvSpPr>
          <p:cNvPr id="8"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12423893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63359385"/>
              </p:ext>
            </p:extLst>
          </p:nvPr>
        </p:nvGraphicFramePr>
        <p:xfrm>
          <a:off x="266700" y="1219200"/>
          <a:ext cx="8610599" cy="5029200"/>
        </p:xfrm>
        <a:graphic>
          <a:graphicData uri="http://schemas.openxmlformats.org/drawingml/2006/table">
            <a:tbl>
              <a:tblPr firstRow="1" bandRow="1">
                <a:tableStyleId>{5C22544A-7EE6-4342-B048-85BDC9FD1C3A}</a:tableStyleId>
              </a:tblPr>
              <a:tblGrid>
                <a:gridCol w="1621802">
                  <a:extLst>
                    <a:ext uri="{9D8B030D-6E8A-4147-A177-3AD203B41FA5}">
                      <a16:colId xmlns="" xmlns:a16="http://schemas.microsoft.com/office/drawing/2014/main" val="20000"/>
                    </a:ext>
                  </a:extLst>
                </a:gridCol>
                <a:gridCol w="1621802">
                  <a:extLst>
                    <a:ext uri="{9D8B030D-6E8A-4147-A177-3AD203B41FA5}">
                      <a16:colId xmlns="" xmlns:a16="http://schemas.microsoft.com/office/drawing/2014/main" val="20001"/>
                    </a:ext>
                  </a:extLst>
                </a:gridCol>
                <a:gridCol w="1652402">
                  <a:extLst>
                    <a:ext uri="{9D8B030D-6E8A-4147-A177-3AD203B41FA5}">
                      <a16:colId xmlns="" xmlns:a16="http://schemas.microsoft.com/office/drawing/2014/main" val="20002"/>
                    </a:ext>
                  </a:extLst>
                </a:gridCol>
                <a:gridCol w="1591202">
                  <a:extLst>
                    <a:ext uri="{9D8B030D-6E8A-4147-A177-3AD203B41FA5}">
                      <a16:colId xmlns="" xmlns:a16="http://schemas.microsoft.com/office/drawing/2014/main" val="20003"/>
                    </a:ext>
                  </a:extLst>
                </a:gridCol>
                <a:gridCol w="2123391">
                  <a:extLst>
                    <a:ext uri="{9D8B030D-6E8A-4147-A177-3AD203B41FA5}">
                      <a16:colId xmlns="" xmlns:a16="http://schemas.microsoft.com/office/drawing/2014/main" val="20004"/>
                    </a:ext>
                  </a:extLst>
                </a:gridCol>
              </a:tblGrid>
              <a:tr h="1093304">
                <a:tc>
                  <a:txBody>
                    <a:bodyPr/>
                    <a:lstStyle/>
                    <a:p>
                      <a:r>
                        <a:rPr lang="en-US" dirty="0">
                          <a:latin typeface="Times New Roman" panose="02020603050405020304" pitchFamily="18" charset="0"/>
                          <a:cs typeface="Times New Roman" panose="02020603050405020304" pitchFamily="18" charset="0"/>
                        </a:rPr>
                        <a:t>Title</a:t>
                      </a:r>
                    </a:p>
                  </a:txBody>
                  <a:tcPr/>
                </a:tc>
                <a:tc>
                  <a:txBody>
                    <a:bodyPr/>
                    <a:lstStyle/>
                    <a:p>
                      <a:r>
                        <a:rPr lang="en-US" dirty="0">
                          <a:latin typeface="Times New Roman" panose="02020603050405020304" pitchFamily="18" charset="0"/>
                          <a:cs typeface="Times New Roman" panose="02020603050405020304" pitchFamily="18" charset="0"/>
                        </a:rPr>
                        <a:t>Author Name</a:t>
                      </a:r>
                    </a:p>
                  </a:txBody>
                  <a:tcPr/>
                </a:tc>
                <a:tc>
                  <a:txBody>
                    <a:bodyPr/>
                    <a:lstStyle/>
                    <a:p>
                      <a:r>
                        <a:rPr lang="en-US" sz="2000" dirty="0">
                          <a:latin typeface="Times New Roman" panose="02020603050405020304" pitchFamily="18" charset="0"/>
                          <a:cs typeface="Times New Roman" panose="02020603050405020304" pitchFamily="18" charset="0"/>
                        </a:rPr>
                        <a:t>Citation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Algorithms/Techniques</a:t>
                      </a:r>
                      <a:r>
                        <a:rPr lang="en-US" baseline="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Conclusion</a:t>
                      </a:r>
                    </a:p>
                  </a:txBody>
                  <a:tcPr/>
                </a:tc>
                <a:extLst>
                  <a:ext uri="{0D108BD9-81ED-4DB2-BD59-A6C34878D82A}">
                    <a16:rowId xmlns="" xmlns:a16="http://schemas.microsoft.com/office/drawing/2014/main" val="10000"/>
                  </a:ext>
                </a:extLst>
              </a:tr>
              <a:tr h="39358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Times New Roman" panose="02020603050405020304" pitchFamily="18" charset="0"/>
                          <a:ea typeface="+mn-ea"/>
                          <a:cs typeface="Times New Roman" panose="02020603050405020304" pitchFamily="18" charset="0"/>
                        </a:rPr>
                        <a:t>Implementation and Test of PMIPv6 Dual Stack Protocol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8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Fei</a:t>
                      </a:r>
                      <a:r>
                        <a:rPr lang="en-US"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Ren</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Huachun</a:t>
                      </a:r>
                      <a:r>
                        <a:rPr lang="en-US"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 Zhou</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F. </a:t>
                      </a:r>
                      <a:r>
                        <a:rPr lang="en-US" sz="1200" dirty="0" err="1">
                          <a:latin typeface="Times New Roman" panose="02020603050405020304" pitchFamily="18" charset="0"/>
                          <a:cs typeface="Times New Roman" panose="02020603050405020304" pitchFamily="18" charset="0"/>
                        </a:rPr>
                        <a:t>Ren</a:t>
                      </a:r>
                      <a:r>
                        <a:rPr lang="en-US" sz="1200" dirty="0">
                          <a:latin typeface="Times New Roman" panose="02020603050405020304" pitchFamily="18" charset="0"/>
                          <a:cs typeface="Times New Roman" panose="02020603050405020304" pitchFamily="18" charset="0"/>
                        </a:rPr>
                        <a:t> and H. Zhou, "Implementation and Test of PMIPv6 Dual Stack Protocol," 2012 Sixth International Conference on Innovative Mobile and Internet Services in Ubiquitous Computing, 2012, pp. 305-310, doi: 10.1109/IMIS.2012.67.</a:t>
                      </a:r>
                    </a:p>
                  </a:txBody>
                  <a:tcPr/>
                </a:tc>
                <a:tc>
                  <a:txBody>
                    <a:bodyPr/>
                    <a:lstStyle/>
                    <a:p>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Proxy Mobile IPv6 Dual Stack, which is easy, dynamic, scalable, and manageable, enabling the integration of IPv4 and IPv6.</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Proxy Mobile IPv6 Dual Stack technology allows mobile node which supports dual stack protocol to communicate through IPv6 or IPv4 network and resolves the problem of migrating from IPv4 to IPv6.</a:t>
                      </a:r>
                    </a:p>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Proxy Mobile IPv6 Dual Stack technology does not introduce more delay by expanding relevant models.</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bl>
          </a:graphicData>
        </a:graphic>
      </p:graphicFrame>
      <p:sp>
        <p:nvSpPr>
          <p:cNvPr id="8" name="Title 1"/>
          <p:cNvSpPr>
            <a:spLocks noGrp="1"/>
          </p:cNvSpPr>
          <p:nvPr>
            <p:ph type="title"/>
          </p:nvPr>
        </p:nvSpPr>
        <p:spPr>
          <a:xfrm>
            <a:off x="0" y="-13996"/>
            <a:ext cx="9144000" cy="995266"/>
          </a:xfrm>
          <a:solidFill>
            <a:srgbClr val="0000FF"/>
          </a:solidFill>
        </p:spPr>
        <p:txBody>
          <a:bodyPr>
            <a:normAutofit/>
          </a:bodyPr>
          <a:lstStyle/>
          <a:p>
            <a:r>
              <a:rPr lang="en-US" sz="3600" b="1" dirty="0">
                <a:solidFill>
                  <a:schemeClr val="bg1"/>
                </a:solidFill>
                <a:latin typeface="Times New Roman" pitchFamily="18" charset="0"/>
                <a:cs typeface="Times New Roman" pitchFamily="18" charset="0"/>
              </a:rPr>
              <a:t>Literature Survey</a:t>
            </a:r>
            <a:endParaRPr lang="en-US" sz="3600" dirty="0">
              <a:latin typeface="Times New Roman" pitchFamily="18" charset="0"/>
              <a:cs typeface="Times New Roman" pitchFamily="18" charset="0"/>
            </a:endParaRPr>
          </a:p>
        </p:txBody>
      </p:sp>
      <p:sp>
        <p:nvSpPr>
          <p:cNvPr id="9" name="Date Placeholder 3"/>
          <p:cNvSpPr txBox="1">
            <a:spLocks/>
          </p:cNvSpPr>
          <p:nvPr/>
        </p:nvSpPr>
        <p:spPr>
          <a:xfrm>
            <a:off x="457200" y="6356350"/>
            <a:ext cx="9144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latin typeface="Times New Roman" pitchFamily="18" charset="0"/>
                <a:cs typeface="Times New Roman" pitchFamily="18" charset="0"/>
              </a:rPr>
              <a:t>7-Mar-22</a:t>
            </a:r>
            <a:endParaRPr lang="en-US"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806910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31"/>
            <a:ext cx="9144000" cy="1057469"/>
          </a:xfrm>
          <a:solidFill>
            <a:srgbClr val="0000FF"/>
          </a:solidFill>
        </p:spPr>
        <p:txBody>
          <a:bodyPr>
            <a:normAutofit/>
          </a:bodyPr>
          <a:lstStyle/>
          <a:p>
            <a:r>
              <a:rPr lang="en-US" sz="3600" b="1" dirty="0">
                <a:solidFill>
                  <a:schemeClr val="bg1"/>
                </a:solidFill>
                <a:latin typeface="Times New Roman" pitchFamily="18" charset="0"/>
                <a:cs typeface="Times New Roman" pitchFamily="18" charset="0"/>
              </a:rPr>
              <a:t>References</a:t>
            </a:r>
          </a:p>
        </p:txBody>
      </p:sp>
      <p:sp>
        <p:nvSpPr>
          <p:cNvPr id="3" name="Content Placeholder 2"/>
          <p:cNvSpPr>
            <a:spLocks noGrp="1"/>
          </p:cNvSpPr>
          <p:nvPr>
            <p:ph idx="1"/>
          </p:nvPr>
        </p:nvSpPr>
        <p:spPr>
          <a:xfrm>
            <a:off x="457200" y="1447800"/>
            <a:ext cx="8229600" cy="4525963"/>
          </a:xfrm>
        </p:spPr>
        <p:txBody>
          <a:bodyPr>
            <a:normAutofit/>
          </a:bodyPr>
          <a:lstStyle/>
          <a:p>
            <a:pPr marL="228600" indent="-228600">
              <a:buFont typeface="+mj-lt"/>
              <a:buAutoNum type="arabicPeriod"/>
            </a:pPr>
            <a:r>
              <a:rPr lang="en-US" sz="1600" dirty="0">
                <a:latin typeface="Times New Roman" panose="02020603050405020304" pitchFamily="18" charset="0"/>
                <a:cs typeface="Times New Roman" panose="02020603050405020304" pitchFamily="18" charset="0"/>
              </a:rPr>
              <a:t>F. </a:t>
            </a:r>
            <a:r>
              <a:rPr lang="en-US" sz="1600" dirty="0" err="1">
                <a:latin typeface="Times New Roman" panose="02020603050405020304" pitchFamily="18" charset="0"/>
                <a:cs typeface="Times New Roman" panose="02020603050405020304" pitchFamily="18" charset="0"/>
              </a:rPr>
              <a:t>Ren</a:t>
            </a:r>
            <a:r>
              <a:rPr lang="en-US" sz="1600" dirty="0">
                <a:latin typeface="Times New Roman" panose="02020603050405020304" pitchFamily="18" charset="0"/>
                <a:cs typeface="Times New Roman" panose="02020603050405020304" pitchFamily="18" charset="0"/>
              </a:rPr>
              <a:t> and H. Zhou, "Implementation and Test of PMIPv6 Dual Stack Protocol," 2012 Sixth International Conference on Innovative Mobile and Internet Services in Ubiquitous Computing, 2012, pp. 305-310, </a:t>
            </a:r>
            <a:r>
              <a:rPr lang="en-US" sz="1600" dirty="0" err="1">
                <a:latin typeface="Times New Roman" panose="02020603050405020304" pitchFamily="18" charset="0"/>
                <a:cs typeface="Times New Roman" panose="02020603050405020304" pitchFamily="18" charset="0"/>
              </a:rPr>
              <a:t>doi</a:t>
            </a:r>
            <a:r>
              <a:rPr lang="en-US" sz="1600" dirty="0">
                <a:latin typeface="Times New Roman" panose="02020603050405020304" pitchFamily="18" charset="0"/>
                <a:cs typeface="Times New Roman" panose="02020603050405020304" pitchFamily="18" charset="0"/>
              </a:rPr>
              <a:t>: 10.1109/IMIS.2012.67.</a:t>
            </a:r>
          </a:p>
          <a:p>
            <a:pPr marL="228600" indent="-228600">
              <a:buFont typeface="+mj-lt"/>
              <a:buAutoNum type="arabicPeriod"/>
            </a:pPr>
            <a:r>
              <a:rPr lang="en-US" sz="1600" dirty="0">
                <a:latin typeface="Times New Roman" panose="02020603050405020304" pitchFamily="18" charset="0"/>
                <a:cs typeface="Times New Roman" panose="02020603050405020304" pitchFamily="18" charset="0"/>
              </a:rPr>
              <a:t>M. </a:t>
            </a:r>
            <a:r>
              <a:rPr lang="en-US" sz="1600" dirty="0" err="1">
                <a:latin typeface="Times New Roman" panose="02020603050405020304" pitchFamily="18" charset="0"/>
                <a:cs typeface="Times New Roman" panose="02020603050405020304" pitchFamily="18" charset="0"/>
              </a:rPr>
              <a:t>Bagnulo</a:t>
            </a:r>
            <a:r>
              <a:rPr lang="en-US" sz="1600" dirty="0">
                <a:latin typeface="Times New Roman" panose="02020603050405020304" pitchFamily="18" charset="0"/>
                <a:cs typeface="Times New Roman" panose="02020603050405020304" pitchFamily="18" charset="0"/>
              </a:rPr>
              <a:t>, A. Garcia-Martinez and I. V. </a:t>
            </a:r>
            <a:r>
              <a:rPr lang="en-US" sz="1600" dirty="0" err="1">
                <a:latin typeface="Times New Roman" panose="02020603050405020304" pitchFamily="18" charset="0"/>
                <a:cs typeface="Times New Roman" panose="02020603050405020304" pitchFamily="18" charset="0"/>
              </a:rPr>
              <a:t>Beijnum</a:t>
            </a:r>
            <a:r>
              <a:rPr lang="en-US" sz="1600" dirty="0">
                <a:latin typeface="Times New Roman" panose="02020603050405020304" pitchFamily="18" charset="0"/>
                <a:cs typeface="Times New Roman" panose="02020603050405020304" pitchFamily="18" charset="0"/>
              </a:rPr>
              <a:t>, "The NAT64/DNS64 tool suite for IPv6 transition," in IEEE Communications Magazine, vol. 50, no. 7, pp. 177-183, July 2012, </a:t>
            </a:r>
            <a:r>
              <a:rPr lang="en-US" sz="1600" dirty="0" err="1">
                <a:latin typeface="Times New Roman" panose="02020603050405020304" pitchFamily="18" charset="0"/>
                <a:cs typeface="Times New Roman" panose="02020603050405020304" pitchFamily="18" charset="0"/>
              </a:rPr>
              <a:t>doi</a:t>
            </a:r>
            <a:r>
              <a:rPr lang="en-US" sz="1600" dirty="0">
                <a:latin typeface="Times New Roman" panose="02020603050405020304" pitchFamily="18" charset="0"/>
                <a:cs typeface="Times New Roman" panose="02020603050405020304" pitchFamily="18" charset="0"/>
              </a:rPr>
              <a:t>: 10.1109/MCOM.2012.6231295.</a:t>
            </a:r>
          </a:p>
          <a:p>
            <a:pPr marL="228600" indent="-228600">
              <a:buFont typeface="+mj-lt"/>
              <a:buAutoNum type="arabicPeriod"/>
            </a:pP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Bajpai</a:t>
            </a:r>
            <a:r>
              <a:rPr lang="en-US" sz="1600" dirty="0">
                <a:latin typeface="Times New Roman" panose="02020603050405020304" pitchFamily="18" charset="0"/>
                <a:cs typeface="Times New Roman" panose="02020603050405020304" pitchFamily="18" charset="0"/>
              </a:rPr>
              <a:t> and J. </a:t>
            </a:r>
            <a:r>
              <a:rPr lang="en-US" sz="1600" dirty="0" err="1">
                <a:latin typeface="Times New Roman" panose="02020603050405020304" pitchFamily="18" charset="0"/>
                <a:cs typeface="Times New Roman" panose="02020603050405020304" pitchFamily="18" charset="0"/>
              </a:rPr>
              <a:t>Schönwälder</a:t>
            </a:r>
            <a:r>
              <a:rPr lang="en-US" sz="1600" dirty="0">
                <a:latin typeface="Times New Roman" panose="02020603050405020304" pitchFamily="18" charset="0"/>
                <a:cs typeface="Times New Roman" panose="02020603050405020304" pitchFamily="18" charset="0"/>
              </a:rPr>
              <a:t>, "Measuring TCP connection establishment times of dual-stacked web services," Proceedings of the 9th International Conference on Network and Service Management (CNSM 2013), 2013, pp. 130-133, </a:t>
            </a:r>
            <a:r>
              <a:rPr lang="en-US" sz="1600" dirty="0" err="1">
                <a:latin typeface="Times New Roman" panose="02020603050405020304" pitchFamily="18" charset="0"/>
                <a:cs typeface="Times New Roman" panose="02020603050405020304" pitchFamily="18" charset="0"/>
              </a:rPr>
              <a:t>doi</a:t>
            </a:r>
            <a:r>
              <a:rPr lang="en-US" sz="1600" dirty="0">
                <a:latin typeface="Times New Roman" panose="02020603050405020304" pitchFamily="18" charset="0"/>
                <a:cs typeface="Times New Roman" panose="02020603050405020304" pitchFamily="18" charset="0"/>
              </a:rPr>
              <a:t>: 10.1109/CNSM.2013.6727822.</a:t>
            </a:r>
          </a:p>
          <a:p>
            <a:pPr marL="228600" indent="-228600">
              <a:buFont typeface="+mj-lt"/>
              <a:buAutoNum type="arabicPeriod"/>
            </a:pPr>
            <a:r>
              <a:rPr lang="en-US" sz="1600" dirty="0">
                <a:latin typeface="Times New Roman" panose="02020603050405020304" pitchFamily="18" charset="0"/>
                <a:cs typeface="Times New Roman" panose="02020603050405020304" pitchFamily="18" charset="0"/>
              </a:rPr>
              <a:t>B. </a:t>
            </a:r>
            <a:r>
              <a:rPr lang="en-US" sz="1600" dirty="0" err="1">
                <a:latin typeface="Times New Roman" panose="02020603050405020304" pitchFamily="18" charset="0"/>
                <a:cs typeface="Times New Roman" panose="02020603050405020304" pitchFamily="18" charset="0"/>
              </a:rPr>
              <a:t>Faria</a:t>
            </a:r>
            <a:r>
              <a:rPr lang="en-US" sz="1600" dirty="0">
                <a:latin typeface="Times New Roman" panose="02020603050405020304" pitchFamily="18" charset="0"/>
                <a:cs typeface="Times New Roman" panose="02020603050405020304" pitchFamily="18" charset="0"/>
              </a:rPr>
              <a:t> and E. </a:t>
            </a:r>
            <a:r>
              <a:rPr lang="en-US" sz="1600" dirty="0" err="1">
                <a:latin typeface="Times New Roman" panose="02020603050405020304" pitchFamily="18" charset="0"/>
                <a:cs typeface="Times New Roman" panose="02020603050405020304" pitchFamily="18" charset="0"/>
              </a:rPr>
              <a:t>Souto</a:t>
            </a:r>
            <a:r>
              <a:rPr lang="en-US" sz="1600" dirty="0">
                <a:latin typeface="Times New Roman" panose="02020603050405020304" pitchFamily="18" charset="0"/>
                <a:cs typeface="Times New Roman" panose="02020603050405020304" pitchFamily="18" charset="0"/>
              </a:rPr>
              <a:t>, "Performance analysis of Mobile IPv6 support for Dual Stack hosts," 2014 IEEE/ACS 11th International Conference on Computer Systems and Applications (AICCSA), 2014, pp. 92-100, </a:t>
            </a:r>
            <a:r>
              <a:rPr lang="en-US" sz="1600" dirty="0" err="1">
                <a:latin typeface="Times New Roman" panose="02020603050405020304" pitchFamily="18" charset="0"/>
                <a:cs typeface="Times New Roman" panose="02020603050405020304" pitchFamily="18" charset="0"/>
              </a:rPr>
              <a:t>doi</a:t>
            </a:r>
            <a:r>
              <a:rPr lang="en-US" sz="1600" dirty="0">
                <a:latin typeface="Times New Roman" panose="02020603050405020304" pitchFamily="18" charset="0"/>
                <a:cs typeface="Times New Roman" panose="02020603050405020304" pitchFamily="18" charset="0"/>
              </a:rPr>
              <a:t>: 10.1109/AICCSA.2014.7073184.</a:t>
            </a:r>
          </a:p>
          <a:p>
            <a:pPr marL="228600" indent="-228600">
              <a:buFont typeface="+mj-lt"/>
              <a:buAutoNum type="arabicPeriod"/>
            </a:pPr>
            <a:r>
              <a:rPr lang="en-US" sz="1600" dirty="0">
                <a:latin typeface="Times New Roman" panose="02020603050405020304" pitchFamily="18" charset="0"/>
                <a:cs typeface="Times New Roman" panose="02020603050405020304" pitchFamily="18" charset="0"/>
              </a:rPr>
              <a:t>Security threats for IPv6 transition strategies , “PDF </a:t>
            </a:r>
            <a:r>
              <a:rPr lang="en-US" sz="1600" dirty="0" err="1">
                <a:latin typeface="Times New Roman" panose="02020603050405020304" pitchFamily="18" charset="0"/>
                <a:cs typeface="Times New Roman" panose="02020603050405020304" pitchFamily="18" charset="0"/>
              </a:rPr>
              <a:t>Amjed</a:t>
            </a:r>
            <a:r>
              <a:rPr lang="en-US" sz="1600" dirty="0">
                <a:latin typeface="Times New Roman" panose="02020603050405020304" pitchFamily="18" charset="0"/>
                <a:cs typeface="Times New Roman" panose="02020603050405020304" pitchFamily="18" charset="0"/>
              </a:rPr>
              <a:t> Sid Ahmed; </a:t>
            </a:r>
            <a:r>
              <a:rPr lang="en-US" sz="1600" dirty="0" err="1">
                <a:latin typeface="Times New Roman" panose="02020603050405020304" pitchFamily="18" charset="0"/>
                <a:cs typeface="Times New Roman" panose="02020603050405020304" pitchFamily="18" charset="0"/>
              </a:rPr>
              <a:t>Rosilah</a:t>
            </a:r>
            <a:r>
              <a:rPr lang="en-US" sz="1600" dirty="0">
                <a:latin typeface="Times New Roman" panose="02020603050405020304" pitchFamily="18" charset="0"/>
                <a:cs typeface="Times New Roman" panose="02020603050405020304" pitchFamily="18" charset="0"/>
              </a:rPr>
              <a:t> Hassan; </a:t>
            </a:r>
            <a:r>
              <a:rPr lang="en-US" sz="1600" dirty="0" err="1">
                <a:latin typeface="Times New Roman" panose="02020603050405020304" pitchFamily="18" charset="0"/>
                <a:cs typeface="Times New Roman" panose="02020603050405020304" pitchFamily="18" charset="0"/>
              </a:rPr>
              <a:t>Nur</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Effendy</a:t>
            </a:r>
            <a:r>
              <a:rPr lang="en-US" sz="1600" dirty="0">
                <a:latin typeface="Times New Roman" panose="02020603050405020304" pitchFamily="18" charset="0"/>
                <a:cs typeface="Times New Roman" panose="02020603050405020304" pitchFamily="18" charset="0"/>
              </a:rPr>
              <a:t> Othman “ ,2014 4th International Conference on Engineering Technology and </a:t>
            </a:r>
            <a:r>
              <a:rPr lang="en-US" sz="1600" dirty="0" err="1">
                <a:latin typeface="Times New Roman" panose="02020603050405020304" pitchFamily="18" charset="0"/>
                <a:cs typeface="Times New Roman" panose="02020603050405020304" pitchFamily="18" charset="0"/>
              </a:rPr>
              <a:t>Technopreneuship</a:t>
            </a:r>
            <a:r>
              <a:rPr lang="en-US" sz="1600" dirty="0">
                <a:latin typeface="Times New Roman" panose="02020603050405020304" pitchFamily="18" charset="0"/>
                <a:cs typeface="Times New Roman" panose="02020603050405020304" pitchFamily="18" charset="0"/>
              </a:rPr>
              <a:t> (ICE2T) , DOI: 10.1109/ICE2T.2014.7006224 </a:t>
            </a:r>
          </a:p>
          <a:p>
            <a:pPr marL="0" indent="0">
              <a:buNone/>
            </a:pPr>
            <a:endParaRPr lang="en-US" sz="1600" dirty="0">
              <a:latin typeface="Times New Roman" panose="02020603050405020304" pitchFamily="18" charset="0"/>
              <a:cs typeface="Times New Roman" panose="02020603050405020304" pitchFamily="18" charset="0"/>
            </a:endParaRPr>
          </a:p>
          <a:p>
            <a:pPr marL="228600" indent="-228600">
              <a:buFont typeface="+mj-lt"/>
              <a:buAutoNum type="arabicPeriod"/>
            </a:pPr>
            <a:endParaRPr lang="en-US" sz="1600" dirty="0">
              <a:latin typeface="Times New Roman" panose="02020603050405020304" pitchFamily="18" charset="0"/>
              <a:cs typeface="Times New Roman" panose="02020603050405020304" pitchFamily="18" charset="0"/>
            </a:endParaRPr>
          </a:p>
          <a:p>
            <a:pPr marL="228600" indent="-228600">
              <a:buFont typeface="+mj-lt"/>
              <a:buAutoNum type="arabicPeriod"/>
            </a:pPr>
            <a:endParaRPr lang="en-US" sz="16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pPr marL="228600" indent="-228600">
              <a:buFont typeface="+mj-lt"/>
              <a:buAutoNum type="arabicPeriod"/>
            </a:pPr>
            <a:endParaRPr lang="en-US" sz="1600" dirty="0">
              <a:latin typeface="Times New Roman" panose="02020603050405020304" pitchFamily="18" charset="0"/>
              <a:cs typeface="Times New Roman" panose="02020603050405020304" pitchFamily="18" charset="0"/>
            </a:endParaRPr>
          </a:p>
          <a:p>
            <a:pPr marL="228600" indent="-228600">
              <a:buFont typeface="+mj-lt"/>
              <a:buAutoNum type="arabicPeriod"/>
            </a:pPr>
            <a:endParaRPr lang="en-US" sz="1600" dirty="0">
              <a:latin typeface="Times New Roman" panose="02020603050405020304" pitchFamily="18" charset="0"/>
              <a:cs typeface="Times New Roman" panose="02020603050405020304" pitchFamily="18" charset="0"/>
            </a:endParaRPr>
          </a:p>
          <a:p>
            <a:pPr marL="228600" indent="-228600">
              <a:buFont typeface="+mj-lt"/>
              <a:buAutoNum type="arabicPeriod"/>
            </a:pPr>
            <a:endParaRPr lang="en-US" sz="1600" dirty="0">
              <a:latin typeface="Times New Roman" panose="02020603050405020304" pitchFamily="18" charset="0"/>
              <a:cs typeface="Times New Roman" panose="02020603050405020304" pitchFamily="18" charset="0"/>
            </a:endParaRPr>
          </a:p>
          <a:p>
            <a:pPr marL="228600" indent="-228600">
              <a:buFont typeface="+mj-lt"/>
              <a:buAutoNum type="arabicPeriod"/>
            </a:pPr>
            <a:endParaRPr lang="en-US" sz="1600" dirty="0">
              <a:latin typeface="Times New Roman" panose="02020603050405020304" pitchFamily="18" charset="0"/>
              <a:cs typeface="Times New Roman" panose="02020603050405020304" pitchFamily="18" charset="0"/>
            </a:endParaRPr>
          </a:p>
          <a:p>
            <a:pPr marL="228600" indent="-228600">
              <a:buFont typeface="+mj-lt"/>
              <a:buAutoNum type="arabicPeriod"/>
            </a:pPr>
            <a:endParaRPr lang="en-US" sz="1600" dirty="0">
              <a:latin typeface="Times New Roman" panose="02020603050405020304" pitchFamily="18" charset="0"/>
              <a:cs typeface="Times New Roman" panose="02020603050405020304" pitchFamily="18" charset="0"/>
            </a:endParaRPr>
          </a:p>
          <a:p>
            <a:pPr marL="228600" indent="-228600">
              <a:buFont typeface="+mj-lt"/>
              <a:buAutoNum type="arabicPeriod"/>
            </a:pPr>
            <a:endParaRPr lang="en-US" sz="16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pPr marL="228600" indent="-228600">
              <a:buFont typeface="+mj-lt"/>
              <a:buAutoNum type="arabicPeriod"/>
            </a:pPr>
            <a:endParaRPr lang="en-US" sz="1600" dirty="0">
              <a:latin typeface="Times New Roman" panose="02020603050405020304" pitchFamily="18" charset="0"/>
              <a:cs typeface="Times New Roman" panose="02020603050405020304" pitchFamily="18" charset="0"/>
            </a:endParaRPr>
          </a:p>
          <a:p>
            <a:pPr marL="228600" indent="-228600">
              <a:buFont typeface="+mj-lt"/>
              <a:buAutoNum type="arabicPeriod"/>
            </a:pPr>
            <a:endParaRPr lang="en-US" sz="1600" dirty="0">
              <a:latin typeface="Times New Roman" panose="02020603050405020304" pitchFamily="18" charset="0"/>
              <a:cs typeface="Times New Roman" panose="02020603050405020304" pitchFamily="18" charset="0"/>
            </a:endParaRPr>
          </a:p>
          <a:p>
            <a:pPr marL="228600" indent="-228600">
              <a:buFont typeface="+mj-lt"/>
              <a:buAutoNum type="arabicPeriod"/>
            </a:pPr>
            <a:endParaRPr lang="en-US" sz="1600" dirty="0">
              <a:latin typeface="Times New Roman" panose="02020603050405020304" pitchFamily="18" charset="0"/>
              <a:cs typeface="Times New Roman" panose="02020603050405020304" pitchFamily="18" charset="0"/>
            </a:endParaRPr>
          </a:p>
          <a:p>
            <a:pPr marL="228600" indent="-228600">
              <a:buFont typeface="+mj-lt"/>
              <a:buAutoNum type="arabicPeriod"/>
            </a:pPr>
            <a:endParaRPr lang="en-US" sz="1200"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dirty="0">
                <a:latin typeface="Times New Roman" pitchFamily="18" charset="0"/>
                <a:cs typeface="Times New Roman" pitchFamily="18" charset="0"/>
              </a:rPr>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dirty="0"/>
          </a:p>
        </p:txBody>
      </p:sp>
      <p:sp>
        <p:nvSpPr>
          <p:cNvPr id="7"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41828994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2" y="0"/>
            <a:ext cx="9165771" cy="1001504"/>
          </a:xfrm>
          <a:solidFill>
            <a:srgbClr val="0000FF"/>
          </a:solidFill>
        </p:spPr>
        <p:txBody>
          <a:bodyPr>
            <a:normAutofit/>
          </a:bodyPr>
          <a:lstStyle/>
          <a:p>
            <a:r>
              <a:rPr lang="en-US" sz="3600" b="1" dirty="0">
                <a:solidFill>
                  <a:schemeClr val="bg1"/>
                </a:solidFill>
                <a:latin typeface="Times New Roman" pitchFamily="18" charset="0"/>
                <a:cs typeface="Times New Roman" pitchFamily="18" charset="0"/>
              </a:rPr>
              <a:t>References</a:t>
            </a:r>
          </a:p>
        </p:txBody>
      </p:sp>
      <p:sp>
        <p:nvSpPr>
          <p:cNvPr id="3" name="Content Placeholder 2"/>
          <p:cNvSpPr>
            <a:spLocks noGrp="1"/>
          </p:cNvSpPr>
          <p:nvPr>
            <p:ph idx="1"/>
          </p:nvPr>
        </p:nvSpPr>
        <p:spPr/>
        <p:txBody>
          <a:bodyPr>
            <a:normAutofit/>
          </a:bodyPr>
          <a:lstStyle/>
          <a:p>
            <a:pPr marL="0" indent="0">
              <a:buNone/>
            </a:pPr>
            <a:endParaRPr lang="en-US" sz="1600" dirty="0">
              <a:latin typeface="Times New Roman" panose="02020603050405020304" pitchFamily="18" charset="0"/>
              <a:cs typeface="Times New Roman" panose="02020603050405020304" pitchFamily="18" charset="0"/>
            </a:endParaRPr>
          </a:p>
          <a:p>
            <a:pPr marL="228600" indent="-228600">
              <a:buFont typeface="+mj-lt"/>
              <a:buAutoNum type="arabicPeriod"/>
            </a:pPr>
            <a:endParaRPr lang="en-US" sz="1600" dirty="0">
              <a:latin typeface="Times New Roman" panose="02020603050405020304" pitchFamily="18" charset="0"/>
              <a:cs typeface="Times New Roman" panose="02020603050405020304" pitchFamily="18" charset="0"/>
            </a:endParaRPr>
          </a:p>
          <a:p>
            <a:pPr marL="228600" indent="-228600">
              <a:buFont typeface="+mj-lt"/>
              <a:buAutoNum type="arabicPeriod"/>
            </a:pPr>
            <a:endParaRPr lang="en-US" sz="1600" dirty="0">
              <a:latin typeface="Times New Roman" panose="02020603050405020304" pitchFamily="18" charset="0"/>
              <a:cs typeface="Times New Roman" panose="02020603050405020304" pitchFamily="18" charset="0"/>
            </a:endParaRPr>
          </a:p>
          <a:p>
            <a:pPr marL="228600" indent="-228600">
              <a:buFont typeface="+mj-lt"/>
              <a:buAutoNum type="arabicPeriod"/>
            </a:pPr>
            <a:endParaRPr lang="en-US" sz="1200"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dirty="0">
                <a:latin typeface="Times New Roman" pitchFamily="18" charset="0"/>
                <a:cs typeface="Times New Roman" pitchFamily="18" charset="0"/>
              </a:rPr>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dirty="0"/>
          </a:p>
        </p:txBody>
      </p:sp>
      <p:sp>
        <p:nvSpPr>
          <p:cNvPr id="9" name="TextBox 8"/>
          <p:cNvSpPr txBox="1"/>
          <p:nvPr/>
        </p:nvSpPr>
        <p:spPr>
          <a:xfrm>
            <a:off x="332013" y="1295400"/>
            <a:ext cx="8458200" cy="5755422"/>
          </a:xfrm>
          <a:prstGeom prst="rect">
            <a:avLst/>
          </a:prstGeom>
          <a:noFill/>
        </p:spPr>
        <p:txBody>
          <a:bodyPr wrap="square" rtlCol="0">
            <a:spAutoFit/>
          </a:bodyPr>
          <a:lstStyle/>
          <a:p>
            <a:pPr marL="342900" indent="-342900">
              <a:buFont typeface="+mj-lt"/>
              <a:buAutoNum type="arabicPeriod" startAt="6"/>
            </a:pPr>
            <a:r>
              <a:rPr lang="en-US" sz="1600" dirty="0">
                <a:latin typeface="Times New Roman" panose="02020603050405020304" pitchFamily="18" charset="0"/>
                <a:cs typeface="Times New Roman" panose="02020603050405020304" pitchFamily="18" charset="0"/>
              </a:rPr>
              <a:t>S. </a:t>
            </a:r>
            <a:r>
              <a:rPr lang="en-US" sz="1600" dirty="0" err="1">
                <a:latin typeface="Times New Roman" panose="02020603050405020304" pitchFamily="18" charset="0"/>
                <a:cs typeface="Times New Roman" panose="02020603050405020304" pitchFamily="18" charset="0"/>
              </a:rPr>
              <a:t>Aravind</a:t>
            </a:r>
            <a:r>
              <a:rPr lang="en-US" sz="1600" dirty="0">
                <a:latin typeface="Times New Roman" panose="02020603050405020304" pitchFamily="18" charset="0"/>
                <a:cs typeface="Times New Roman" panose="02020603050405020304" pitchFamily="18" charset="0"/>
              </a:rPr>
              <a:t> and G. </a:t>
            </a:r>
            <a:r>
              <a:rPr lang="en-US" sz="1600" dirty="0" err="1">
                <a:latin typeface="Times New Roman" panose="02020603050405020304" pitchFamily="18" charset="0"/>
                <a:cs typeface="Times New Roman" panose="02020603050405020304" pitchFamily="18" charset="0"/>
              </a:rPr>
              <a:t>Padmavathi</a:t>
            </a:r>
            <a:r>
              <a:rPr lang="en-US" sz="1600" dirty="0">
                <a:latin typeface="Times New Roman" panose="02020603050405020304" pitchFamily="18" charset="0"/>
                <a:cs typeface="Times New Roman" panose="02020603050405020304" pitchFamily="18" charset="0"/>
              </a:rPr>
              <a:t>, "Migration to Ipv6 from IPV4 by dual stack and tunneling techniques," 2015 International Conference on Smart Technologies and Management for Computing, Communication, Controls, Energy and Materials (ICSTM), 2015, pp. 107-111, </a:t>
            </a:r>
            <a:r>
              <a:rPr lang="en-US" sz="1600" dirty="0" err="1">
                <a:latin typeface="Times New Roman" panose="02020603050405020304" pitchFamily="18" charset="0"/>
                <a:cs typeface="Times New Roman" panose="02020603050405020304" pitchFamily="18" charset="0"/>
              </a:rPr>
              <a:t>doi</a:t>
            </a:r>
            <a:r>
              <a:rPr lang="en-US" sz="1600" dirty="0">
                <a:latin typeface="Times New Roman" panose="02020603050405020304" pitchFamily="18" charset="0"/>
                <a:cs typeface="Times New Roman" panose="02020603050405020304" pitchFamily="18" charset="0"/>
              </a:rPr>
              <a:t>: 10.1109/ICSTM.2015.7225398.</a:t>
            </a:r>
          </a:p>
          <a:p>
            <a:pPr marL="342900" indent="-342900">
              <a:buFont typeface="+mj-lt"/>
              <a:buAutoNum type="arabicPeriod" startAt="6"/>
            </a:pP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Bajpai</a:t>
            </a:r>
            <a:r>
              <a:rPr lang="en-US" sz="1600" dirty="0">
                <a:latin typeface="Times New Roman" panose="02020603050405020304" pitchFamily="18" charset="0"/>
                <a:cs typeface="Times New Roman" panose="02020603050405020304" pitchFamily="18" charset="0"/>
              </a:rPr>
              <a:t> and J. </a:t>
            </a:r>
            <a:r>
              <a:rPr lang="en-US" sz="1600" dirty="0" err="1">
                <a:latin typeface="Times New Roman" panose="02020603050405020304" pitchFamily="18" charset="0"/>
                <a:cs typeface="Times New Roman" panose="02020603050405020304" pitchFamily="18" charset="0"/>
              </a:rPr>
              <a:t>Schönwälder</a:t>
            </a:r>
            <a:r>
              <a:rPr lang="en-US" sz="1600" dirty="0">
                <a:latin typeface="Times New Roman" panose="02020603050405020304" pitchFamily="18" charset="0"/>
                <a:cs typeface="Times New Roman" panose="02020603050405020304" pitchFamily="18" charset="0"/>
              </a:rPr>
              <a:t>, "IPv4 versus IPv6 - who connects faster?," 2015 IFIP Networking Conference (IFIP Networking), 2015, pp. 1-9, </a:t>
            </a:r>
            <a:r>
              <a:rPr lang="en-US" sz="1600" dirty="0" err="1">
                <a:latin typeface="Times New Roman" panose="02020603050405020304" pitchFamily="18" charset="0"/>
                <a:cs typeface="Times New Roman" panose="02020603050405020304" pitchFamily="18" charset="0"/>
              </a:rPr>
              <a:t>doi</a:t>
            </a:r>
            <a:r>
              <a:rPr lang="en-US" sz="1600" dirty="0">
                <a:latin typeface="Times New Roman" panose="02020603050405020304" pitchFamily="18" charset="0"/>
                <a:cs typeface="Times New Roman" panose="02020603050405020304" pitchFamily="18" charset="0"/>
              </a:rPr>
              <a:t>: 10.1109/IFIPNetworking.2015.7145323</a:t>
            </a:r>
          </a:p>
          <a:p>
            <a:pPr marL="342900" indent="-342900">
              <a:buFont typeface="+mj-lt"/>
              <a:buAutoNum type="arabicPeriod" startAt="6"/>
            </a:pPr>
            <a:r>
              <a:rPr lang="en-US" sz="1600" dirty="0">
                <a:latin typeface="Times New Roman" panose="02020603050405020304" pitchFamily="18" charset="0"/>
                <a:cs typeface="Times New Roman" panose="02020603050405020304" pitchFamily="18" charset="0"/>
              </a:rPr>
              <a:t>J. L. Santos and R. </a:t>
            </a:r>
            <a:r>
              <a:rPr lang="en-US" sz="1600" dirty="0" err="1">
                <a:latin typeface="Times New Roman" panose="02020603050405020304" pitchFamily="18" charset="0"/>
                <a:cs typeface="Times New Roman" panose="02020603050405020304" pitchFamily="18" charset="0"/>
              </a:rPr>
              <a:t>Kantola</a:t>
            </a:r>
            <a:r>
              <a:rPr lang="en-US" sz="1600" dirty="0">
                <a:latin typeface="Times New Roman" panose="02020603050405020304" pitchFamily="18" charset="0"/>
                <a:cs typeface="Times New Roman" panose="02020603050405020304" pitchFamily="18" charset="0"/>
              </a:rPr>
              <a:t>, "Transition to IPv6 with Realm Gateway 64," 2015 IEEE International Conference on Communications (ICC), 2015, pp. 5614-5620, </a:t>
            </a:r>
            <a:r>
              <a:rPr lang="en-US" sz="1600" dirty="0" err="1">
                <a:latin typeface="Times New Roman" panose="02020603050405020304" pitchFamily="18" charset="0"/>
                <a:cs typeface="Times New Roman" panose="02020603050405020304" pitchFamily="18" charset="0"/>
              </a:rPr>
              <a:t>doi</a:t>
            </a:r>
            <a:r>
              <a:rPr lang="en-US" sz="1600" dirty="0">
                <a:latin typeface="Times New Roman" panose="02020603050405020304" pitchFamily="18" charset="0"/>
                <a:cs typeface="Times New Roman" panose="02020603050405020304" pitchFamily="18" charset="0"/>
              </a:rPr>
              <a:t>: 10.1109/ICC.2015.7249217.</a:t>
            </a:r>
          </a:p>
          <a:p>
            <a:pPr marL="342900" indent="-342900">
              <a:buFont typeface="+mj-lt"/>
              <a:buAutoNum type="arabicPeriod" startAt="6"/>
            </a:pPr>
            <a:r>
              <a:rPr lang="en-US" sz="1600" dirty="0">
                <a:latin typeface="Times New Roman" panose="02020603050405020304" pitchFamily="18" charset="0"/>
                <a:cs typeface="Times New Roman" panose="02020603050405020304" pitchFamily="18" charset="0"/>
              </a:rPr>
              <a:t>IPv4 and IPv6 performance comparison in IPv6 LTE network, “</a:t>
            </a:r>
            <a:r>
              <a:rPr lang="en-US" sz="1600" dirty="0" err="1">
                <a:latin typeface="Times New Roman" panose="02020603050405020304" pitchFamily="18" charset="0"/>
                <a:cs typeface="Times New Roman" panose="02020603050405020304" pitchFamily="18" charset="0"/>
              </a:rPr>
              <a:t>Jonghwan</a:t>
            </a:r>
            <a:r>
              <a:rPr lang="en-US" sz="1600" dirty="0">
                <a:latin typeface="Times New Roman" panose="02020603050405020304" pitchFamily="18" charset="0"/>
                <a:cs typeface="Times New Roman" panose="02020603050405020304" pitchFamily="18" charset="0"/>
              </a:rPr>
              <a:t> Hyun; </a:t>
            </a:r>
            <a:r>
              <a:rPr lang="en-US" sz="1600" dirty="0" err="1">
                <a:latin typeface="Times New Roman" panose="02020603050405020304" pitchFamily="18" charset="0"/>
                <a:cs typeface="Times New Roman" panose="02020603050405020304" pitchFamily="18" charset="0"/>
              </a:rPr>
              <a:t>Jian</a:t>
            </a:r>
            <a:r>
              <a:rPr lang="en-US" sz="1600" dirty="0">
                <a:latin typeface="Times New Roman" panose="02020603050405020304" pitchFamily="18" charset="0"/>
                <a:cs typeface="Times New Roman" panose="02020603050405020304" pitchFamily="18" charset="0"/>
              </a:rPr>
              <a:t> Li; </a:t>
            </a:r>
            <a:r>
              <a:rPr lang="en-US" sz="1600" dirty="0" err="1">
                <a:latin typeface="Times New Roman" panose="02020603050405020304" pitchFamily="18" charset="0"/>
                <a:cs typeface="Times New Roman" panose="02020603050405020304" pitchFamily="18" charset="0"/>
              </a:rPr>
              <a:t>Hwankuk</a:t>
            </a:r>
            <a:r>
              <a:rPr lang="en-US" sz="1600" dirty="0">
                <a:latin typeface="Times New Roman" panose="02020603050405020304" pitchFamily="18" charset="0"/>
                <a:cs typeface="Times New Roman" panose="02020603050405020304" pitchFamily="18" charset="0"/>
              </a:rPr>
              <a:t> Kim; Jae-</a:t>
            </a:r>
            <a:r>
              <a:rPr lang="en-US" sz="1600" dirty="0" err="1">
                <a:latin typeface="Times New Roman" panose="02020603050405020304" pitchFamily="18" charset="0"/>
                <a:cs typeface="Times New Roman" panose="02020603050405020304" pitchFamily="18" charset="0"/>
              </a:rPr>
              <a:t>Hyoung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Yoo</a:t>
            </a:r>
            <a:r>
              <a:rPr lang="en-US" sz="1600" dirty="0">
                <a:latin typeface="Times New Roman" panose="02020603050405020304" pitchFamily="18" charset="0"/>
                <a:cs typeface="Times New Roman" panose="02020603050405020304" pitchFamily="18" charset="0"/>
              </a:rPr>
              <a:t>; James Won-Ki Hong” 2015 17th Asia-Pacific Network Operations and Management Symposium (APNOMS),DOI: 10.1109/APNOMS.2015.7275417</a:t>
            </a:r>
          </a:p>
          <a:p>
            <a:pPr marL="342900" indent="-342900">
              <a:buFont typeface="+mj-lt"/>
              <a:buAutoNum type="arabicPeriod" startAt="6"/>
            </a:pPr>
            <a:r>
              <a:rPr lang="en-US" sz="1600" dirty="0" err="1">
                <a:latin typeface="Times New Roman" panose="02020603050405020304" pitchFamily="18" charset="0"/>
                <a:cs typeface="Times New Roman" panose="02020603050405020304" pitchFamily="18" charset="0"/>
              </a:rPr>
              <a:t>Ummi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Suraya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Shaharuddin</a:t>
            </a:r>
            <a:r>
              <a:rPr lang="en-US" sz="1600" dirty="0">
                <a:latin typeface="Times New Roman" panose="02020603050405020304" pitchFamily="18" charset="0"/>
                <a:cs typeface="Times New Roman" panose="02020603050405020304" pitchFamily="18" charset="0"/>
              </a:rPr>
              <a:t>, R. </a:t>
            </a:r>
            <a:r>
              <a:rPr lang="en-US" sz="1600" dirty="0" err="1">
                <a:latin typeface="Times New Roman" panose="02020603050405020304" pitchFamily="18" charset="0"/>
                <a:cs typeface="Times New Roman" panose="02020603050405020304" pitchFamily="18" charset="0"/>
              </a:rPr>
              <a:t>Ab</a:t>
            </a:r>
            <a:r>
              <a:rPr lang="en-US" sz="1600" dirty="0">
                <a:latin typeface="Times New Roman" panose="02020603050405020304" pitchFamily="18" charset="0"/>
                <a:cs typeface="Times New Roman" panose="02020603050405020304" pitchFamily="18" charset="0"/>
              </a:rPr>
              <a:t> Rahman, M. </a:t>
            </a:r>
            <a:r>
              <a:rPr lang="en-US" sz="1600" dirty="0" err="1">
                <a:latin typeface="Times New Roman" panose="02020603050405020304" pitchFamily="18" charset="0"/>
                <a:cs typeface="Times New Roman" panose="02020603050405020304" pitchFamily="18" charset="0"/>
              </a:rPr>
              <a:t>Kassim</a:t>
            </a:r>
            <a:r>
              <a:rPr lang="en-US" sz="1600" dirty="0">
                <a:latin typeface="Times New Roman" panose="02020603050405020304" pitchFamily="18" charset="0"/>
                <a:cs typeface="Times New Roman" panose="02020603050405020304" pitchFamily="18" charset="0"/>
              </a:rPr>
              <a:t> and M. I. </a:t>
            </a:r>
            <a:r>
              <a:rPr lang="en-US" sz="1600" dirty="0" err="1">
                <a:latin typeface="Times New Roman" panose="02020603050405020304" pitchFamily="18" charset="0"/>
                <a:cs typeface="Times New Roman" panose="02020603050405020304" pitchFamily="18" charset="0"/>
              </a:rPr>
              <a:t>Yusof</a:t>
            </a:r>
            <a:r>
              <a:rPr lang="en-US" sz="1600" dirty="0">
                <a:latin typeface="Times New Roman" panose="02020603050405020304" pitchFamily="18" charset="0"/>
                <a:cs typeface="Times New Roman" panose="02020603050405020304" pitchFamily="18" charset="0"/>
              </a:rPr>
              <a:t>, "Performance comparison of Multimedia Applications over IPv4 and IPv6 Dual Stack technology," 2016 6th International Conference on System Engineering and Technology (ICSET), 2016, pp. 1-6, </a:t>
            </a:r>
            <a:r>
              <a:rPr lang="en-US" sz="1600" dirty="0" err="1">
                <a:latin typeface="Times New Roman" panose="02020603050405020304" pitchFamily="18" charset="0"/>
                <a:cs typeface="Times New Roman" panose="02020603050405020304" pitchFamily="18" charset="0"/>
              </a:rPr>
              <a:t>doi</a:t>
            </a:r>
            <a:r>
              <a:rPr lang="en-US" sz="1600" dirty="0">
                <a:latin typeface="Times New Roman" panose="02020603050405020304" pitchFamily="18" charset="0"/>
                <a:cs typeface="Times New Roman" panose="02020603050405020304" pitchFamily="18" charset="0"/>
              </a:rPr>
              <a:t>: 10.1109/ICSEngT.2016.7849613.</a:t>
            </a:r>
          </a:p>
          <a:p>
            <a:pPr marL="342900" indent="-342900">
              <a:buFont typeface="+mj-lt"/>
              <a:buAutoNum type="arabicPeriod" startAt="6"/>
            </a:pPr>
            <a:r>
              <a:rPr lang="en-US" sz="1600" dirty="0">
                <a:latin typeface="Times New Roman" panose="02020603050405020304" pitchFamily="18" charset="0"/>
                <a:cs typeface="Times New Roman" panose="02020603050405020304" pitchFamily="18" charset="0"/>
              </a:rPr>
              <a:t>R. K. CV and H. </a:t>
            </a:r>
            <a:r>
              <a:rPr lang="en-US" sz="1600" dirty="0" err="1">
                <a:latin typeface="Times New Roman" panose="02020603050405020304" pitchFamily="18" charset="0"/>
                <a:cs typeface="Times New Roman" panose="02020603050405020304" pitchFamily="18" charset="0"/>
              </a:rPr>
              <a:t>Goyal</a:t>
            </a:r>
            <a:r>
              <a:rPr lang="en-US" sz="1600" dirty="0">
                <a:latin typeface="Times New Roman" panose="02020603050405020304" pitchFamily="18" charset="0"/>
                <a:cs typeface="Times New Roman" panose="02020603050405020304" pitchFamily="18" charset="0"/>
              </a:rPr>
              <a:t>, "IPv4 to IPv6 Migration and Performance Analysis using GNS3 and </a:t>
            </a:r>
            <a:r>
              <a:rPr lang="en-US" sz="1600" dirty="0" err="1">
                <a:latin typeface="Times New Roman" panose="02020603050405020304" pitchFamily="18" charset="0"/>
                <a:cs typeface="Times New Roman" panose="02020603050405020304" pitchFamily="18" charset="0"/>
              </a:rPr>
              <a:t>Wireshark</a:t>
            </a:r>
            <a:r>
              <a:rPr lang="en-US" sz="1600" dirty="0">
                <a:latin typeface="Times New Roman" panose="02020603050405020304" pitchFamily="18" charset="0"/>
                <a:cs typeface="Times New Roman" panose="02020603050405020304" pitchFamily="18" charset="0"/>
              </a:rPr>
              <a:t>," 2019 International Conference on Vision Towards Emerging Trends in Communication and Networking (</a:t>
            </a:r>
            <a:r>
              <a:rPr lang="en-US" sz="1600" dirty="0" err="1">
                <a:latin typeface="Times New Roman" panose="02020603050405020304" pitchFamily="18" charset="0"/>
                <a:cs typeface="Times New Roman" panose="02020603050405020304" pitchFamily="18" charset="0"/>
              </a:rPr>
              <a:t>ViTECoN</a:t>
            </a:r>
            <a:r>
              <a:rPr lang="en-US" sz="1600" dirty="0">
                <a:latin typeface="Times New Roman" panose="02020603050405020304" pitchFamily="18" charset="0"/>
                <a:cs typeface="Times New Roman" panose="02020603050405020304" pitchFamily="18" charset="0"/>
              </a:rPr>
              <a:t>), 2019, pp. 1-6, </a:t>
            </a:r>
            <a:r>
              <a:rPr lang="en-US" sz="1600" dirty="0" err="1">
                <a:latin typeface="Times New Roman" panose="02020603050405020304" pitchFamily="18" charset="0"/>
                <a:cs typeface="Times New Roman" panose="02020603050405020304" pitchFamily="18" charset="0"/>
              </a:rPr>
              <a:t>doi</a:t>
            </a:r>
            <a:r>
              <a:rPr lang="en-US" sz="1600" dirty="0">
                <a:latin typeface="Times New Roman" panose="02020603050405020304" pitchFamily="18" charset="0"/>
                <a:cs typeface="Times New Roman" panose="02020603050405020304" pitchFamily="18" charset="0"/>
              </a:rPr>
              <a:t>: 10.1109/ViTECoN.2019.8899746</a:t>
            </a:r>
            <a:r>
              <a:rPr lang="en-US" sz="1400" dirty="0">
                <a:latin typeface="Times New Roman" panose="02020603050405020304" pitchFamily="18" charset="0"/>
                <a:cs typeface="Times New Roman" panose="02020603050405020304" pitchFamily="18" charset="0"/>
              </a:rPr>
              <a:t>.</a:t>
            </a:r>
          </a:p>
          <a:p>
            <a:pPr marL="342900" indent="-342900">
              <a:buFont typeface="+mj-lt"/>
              <a:buAutoNum type="arabicPeriod" startAt="6"/>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startAt="6"/>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startAt="6"/>
            </a:pPr>
            <a:endParaRPr lang="en-US" sz="1600" dirty="0"/>
          </a:p>
        </p:txBody>
      </p:sp>
      <p:sp>
        <p:nvSpPr>
          <p:cNvPr id="8"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2638417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Dept. of ECE, NMIT, Bangalore-64</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Rectangle 6"/>
          <p:cNvSpPr/>
          <p:nvPr/>
        </p:nvSpPr>
        <p:spPr>
          <a:xfrm>
            <a:off x="1823395" y="2286000"/>
            <a:ext cx="5497210" cy="1569660"/>
          </a:xfrm>
          <a:prstGeom prst="rect">
            <a:avLst/>
          </a:prstGeom>
          <a:noFill/>
        </p:spPr>
        <p:txBody>
          <a:bodyPr wrap="square" lIns="91440" tIns="45720" rIns="91440" bIns="45720">
            <a:spAutoFit/>
            <a:scene3d>
              <a:camera prst="orthographicFront"/>
              <a:lightRig rig="threePt" dir="t"/>
            </a:scene3d>
            <a:sp3d extrusionH="57150">
              <a:bevelT w="38100" h="38100" prst="angle"/>
            </a:sp3d>
          </a:bodyPr>
          <a:lstStyle/>
          <a:p>
            <a:pPr algn="ctr"/>
            <a:r>
              <a:rPr lang="en-US" sz="96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endParaRPr lang="en-US"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2985215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531542253"/>
              </p:ext>
            </p:extLst>
          </p:nvPr>
        </p:nvGraphicFramePr>
        <p:xfrm>
          <a:off x="304800" y="1160106"/>
          <a:ext cx="8534400" cy="5196244"/>
        </p:xfrm>
        <a:graphic>
          <a:graphicData uri="http://schemas.openxmlformats.org/drawingml/2006/table">
            <a:tbl>
              <a:tblPr firstRow="1" bandRow="1">
                <a:tableStyleId>{5C22544A-7EE6-4342-B048-85BDC9FD1C3A}</a:tableStyleId>
              </a:tblPr>
              <a:tblGrid>
                <a:gridCol w="1607450">
                  <a:extLst>
                    <a:ext uri="{9D8B030D-6E8A-4147-A177-3AD203B41FA5}">
                      <a16:colId xmlns="" xmlns:a16="http://schemas.microsoft.com/office/drawing/2014/main" val="20000"/>
                    </a:ext>
                  </a:extLst>
                </a:gridCol>
                <a:gridCol w="1607450">
                  <a:extLst>
                    <a:ext uri="{9D8B030D-6E8A-4147-A177-3AD203B41FA5}">
                      <a16:colId xmlns="" xmlns:a16="http://schemas.microsoft.com/office/drawing/2014/main" val="20001"/>
                    </a:ext>
                  </a:extLst>
                </a:gridCol>
                <a:gridCol w="1637780">
                  <a:extLst>
                    <a:ext uri="{9D8B030D-6E8A-4147-A177-3AD203B41FA5}">
                      <a16:colId xmlns="" xmlns:a16="http://schemas.microsoft.com/office/drawing/2014/main" val="20002"/>
                    </a:ext>
                  </a:extLst>
                </a:gridCol>
                <a:gridCol w="1577120">
                  <a:extLst>
                    <a:ext uri="{9D8B030D-6E8A-4147-A177-3AD203B41FA5}">
                      <a16:colId xmlns="" xmlns:a16="http://schemas.microsoft.com/office/drawing/2014/main" val="20003"/>
                    </a:ext>
                  </a:extLst>
                </a:gridCol>
                <a:gridCol w="2104600">
                  <a:extLst>
                    <a:ext uri="{9D8B030D-6E8A-4147-A177-3AD203B41FA5}">
                      <a16:colId xmlns="" xmlns:a16="http://schemas.microsoft.com/office/drawing/2014/main" val="20004"/>
                    </a:ext>
                  </a:extLst>
                </a:gridCol>
              </a:tblGrid>
              <a:tr h="980423">
                <a:tc>
                  <a:txBody>
                    <a:bodyPr/>
                    <a:lstStyle/>
                    <a:p>
                      <a:r>
                        <a:rPr lang="en-US" dirty="0">
                          <a:latin typeface="Times New Roman" panose="02020603050405020304" pitchFamily="18" charset="0"/>
                          <a:cs typeface="Times New Roman" panose="02020603050405020304" pitchFamily="18" charset="0"/>
                        </a:rPr>
                        <a:t>Title</a:t>
                      </a:r>
                    </a:p>
                  </a:txBody>
                  <a:tcPr/>
                </a:tc>
                <a:tc>
                  <a:txBody>
                    <a:bodyPr/>
                    <a:lstStyle/>
                    <a:p>
                      <a:r>
                        <a:rPr lang="en-US" dirty="0">
                          <a:latin typeface="Times New Roman" panose="02020603050405020304" pitchFamily="18" charset="0"/>
                          <a:cs typeface="Times New Roman" panose="02020603050405020304" pitchFamily="18" charset="0"/>
                        </a:rPr>
                        <a:t>Author Name</a:t>
                      </a:r>
                    </a:p>
                  </a:txBody>
                  <a:tcPr/>
                </a:tc>
                <a:tc>
                  <a:txBody>
                    <a:bodyPr/>
                    <a:lstStyle/>
                    <a:p>
                      <a:r>
                        <a:rPr lang="en-US" sz="2000" dirty="0">
                          <a:latin typeface="Times New Roman" panose="02020603050405020304" pitchFamily="18" charset="0"/>
                          <a:cs typeface="Times New Roman" panose="02020603050405020304" pitchFamily="18" charset="0"/>
                        </a:rPr>
                        <a:t>Citation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Algorithms/Techniques</a:t>
                      </a:r>
                      <a:r>
                        <a:rPr lang="en-US" baseline="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Conclusion</a:t>
                      </a:r>
                    </a:p>
                  </a:txBody>
                  <a:tcPr/>
                </a:tc>
                <a:extLst>
                  <a:ext uri="{0D108BD9-81ED-4DB2-BD59-A6C34878D82A}">
                    <a16:rowId xmlns="" xmlns:a16="http://schemas.microsoft.com/office/drawing/2014/main" val="10000"/>
                  </a:ext>
                </a:extLst>
              </a:tr>
              <a:tr h="42158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Times New Roman" panose="02020603050405020304" pitchFamily="18" charset="0"/>
                          <a:ea typeface="+mn-ea"/>
                          <a:cs typeface="Times New Roman" panose="02020603050405020304" pitchFamily="18" charset="0"/>
                        </a:rPr>
                        <a:t>The NAT64/DNS64 tool suite for IPv6 transition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Marcelo </a:t>
                      </a:r>
                      <a:r>
                        <a:rPr lang="en-US"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Bagnulo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Alberto Garcia-Martinez</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Iljitsch</a:t>
                      </a:r>
                      <a:r>
                        <a:rPr lang="en-US"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 Van </a:t>
                      </a:r>
                      <a:r>
                        <a:rPr lang="en-US"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Beijnum</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M. </a:t>
                      </a:r>
                      <a:r>
                        <a:rPr lang="en-US" sz="1200" dirty="0" err="1">
                          <a:latin typeface="Times New Roman" panose="02020603050405020304" pitchFamily="18" charset="0"/>
                          <a:cs typeface="Times New Roman" panose="02020603050405020304" pitchFamily="18" charset="0"/>
                        </a:rPr>
                        <a:t>Bagnulo</a:t>
                      </a:r>
                      <a:r>
                        <a:rPr lang="en-US" sz="1200" dirty="0">
                          <a:latin typeface="Times New Roman" panose="02020603050405020304" pitchFamily="18" charset="0"/>
                          <a:cs typeface="Times New Roman" panose="02020603050405020304" pitchFamily="18" charset="0"/>
                        </a:rPr>
                        <a:t>, A. Garcia-Martinez and I. V. </a:t>
                      </a:r>
                      <a:r>
                        <a:rPr lang="en-US" sz="1200" dirty="0" err="1">
                          <a:latin typeface="Times New Roman" panose="02020603050405020304" pitchFamily="18" charset="0"/>
                          <a:cs typeface="Times New Roman" panose="02020603050405020304" pitchFamily="18" charset="0"/>
                        </a:rPr>
                        <a:t>Beijnum</a:t>
                      </a:r>
                      <a:r>
                        <a:rPr lang="en-US" sz="1200" dirty="0">
                          <a:latin typeface="Times New Roman" panose="02020603050405020304" pitchFamily="18" charset="0"/>
                          <a:cs typeface="Times New Roman" panose="02020603050405020304" pitchFamily="18" charset="0"/>
                        </a:rPr>
                        <a:t>, "The NAT64/DNS64 tool suite for IPv6 transition," in IEEE Communications Magazine, vol. 50, no. 7, pp. 177-183, July 2012, doi: 10.1109/MCOM.2012.6231295.</a:t>
                      </a:r>
                    </a:p>
                  </a:txBody>
                  <a:tcPr/>
                </a:tc>
                <a:tc>
                  <a:txBody>
                    <a:bodyPr/>
                    <a:lstStyle/>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NAT64 (NAT-Network Address Translation)translates IPv6 packets into IPv4 packets and vice versa.</a:t>
                      </a:r>
                    </a:p>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Binding Information</a:t>
                      </a:r>
                      <a:r>
                        <a:rPr lang="en-US" sz="1400" b="0" i="0" kern="1200" baseline="0" dirty="0">
                          <a:solidFill>
                            <a:schemeClr val="dk1"/>
                          </a:solidFill>
                          <a:effectLst/>
                          <a:latin typeface="Times New Roman" panose="02020603050405020304" pitchFamily="18" charset="0"/>
                          <a:ea typeface="+mn-ea"/>
                          <a:cs typeface="Times New Roman" panose="02020603050405020304" pitchFamily="18" charset="0"/>
                        </a:rPr>
                        <a:t> Base,</a:t>
                      </a:r>
                    </a:p>
                    <a:p>
                      <a:r>
                        <a:rPr lang="en-US" sz="1400" b="0" i="0" kern="1200" baseline="0" dirty="0">
                          <a:solidFill>
                            <a:schemeClr val="dk1"/>
                          </a:solidFill>
                          <a:effectLst/>
                          <a:latin typeface="Times New Roman" panose="02020603050405020304" pitchFamily="18" charset="0"/>
                          <a:ea typeface="+mn-ea"/>
                          <a:cs typeface="Times New Roman" panose="02020603050405020304" pitchFamily="18" charset="0"/>
                        </a:rPr>
                        <a:t>Session Table,</a:t>
                      </a:r>
                    </a:p>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DNS64 synthesizes AAAA resource records (AAAA RRs) from A resource records (A RRs)</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The DNS64/NAT64 manages explicitly only communications initiated from the IPv6 side. </a:t>
                      </a:r>
                    </a:p>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DNS64 is a full-fledged architectural component that is part of a DNS resolver, As such, it does not need to transparently intercept DNS queries. DNS64/NAT64 uses by default the Well-Known Prefix that allows having a globally valid IPv6 representation of an IPv4 address.</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bl>
          </a:graphicData>
        </a:graphic>
      </p:graphicFrame>
      <p:sp>
        <p:nvSpPr>
          <p:cNvPr id="8" name="Title 1">
            <a:extLst>
              <a:ext uri="{FF2B5EF4-FFF2-40B4-BE49-F238E27FC236}">
                <a16:creationId xmlns="" xmlns:a16="http://schemas.microsoft.com/office/drawing/2014/main" id="{E4BA0776-7977-491E-9026-10559CC442B1}"/>
              </a:ext>
            </a:extLst>
          </p:cNvPr>
          <p:cNvSpPr>
            <a:spLocks noGrp="1"/>
          </p:cNvSpPr>
          <p:nvPr>
            <p:ph type="title"/>
          </p:nvPr>
        </p:nvSpPr>
        <p:spPr>
          <a:xfrm>
            <a:off x="0" y="-13996"/>
            <a:ext cx="9144000" cy="995266"/>
          </a:xfrm>
          <a:solidFill>
            <a:srgbClr val="0000FF"/>
          </a:solidFill>
        </p:spPr>
        <p:txBody>
          <a:bodyPr>
            <a:normAutofit/>
          </a:bodyPr>
          <a:lstStyle/>
          <a:p>
            <a:r>
              <a:rPr lang="en-US" sz="3600" b="1" dirty="0">
                <a:solidFill>
                  <a:schemeClr val="bg1"/>
                </a:solidFill>
                <a:latin typeface="Times New Roman" pitchFamily="18" charset="0"/>
                <a:cs typeface="Times New Roman" pitchFamily="18" charset="0"/>
              </a:rPr>
              <a:t>Literature Survey</a:t>
            </a:r>
            <a:endParaRPr lang="en-US" sz="3600" dirty="0">
              <a:latin typeface="Times New Roman" pitchFamily="18" charset="0"/>
              <a:cs typeface="Times New Roman" pitchFamily="18" charset="0"/>
            </a:endParaRPr>
          </a:p>
        </p:txBody>
      </p:sp>
      <p:sp>
        <p:nvSpPr>
          <p:cNvPr id="9"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2768559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000073760"/>
              </p:ext>
            </p:extLst>
          </p:nvPr>
        </p:nvGraphicFramePr>
        <p:xfrm>
          <a:off x="342900" y="1207861"/>
          <a:ext cx="8458200" cy="4953000"/>
        </p:xfrm>
        <a:graphic>
          <a:graphicData uri="http://schemas.openxmlformats.org/drawingml/2006/table">
            <a:tbl>
              <a:tblPr firstRow="1" bandRow="1">
                <a:tableStyleId>{5C22544A-7EE6-4342-B048-85BDC9FD1C3A}</a:tableStyleId>
              </a:tblPr>
              <a:tblGrid>
                <a:gridCol w="1593098">
                  <a:extLst>
                    <a:ext uri="{9D8B030D-6E8A-4147-A177-3AD203B41FA5}">
                      <a16:colId xmlns="" xmlns:a16="http://schemas.microsoft.com/office/drawing/2014/main" val="20000"/>
                    </a:ext>
                  </a:extLst>
                </a:gridCol>
                <a:gridCol w="1593098">
                  <a:extLst>
                    <a:ext uri="{9D8B030D-6E8A-4147-A177-3AD203B41FA5}">
                      <a16:colId xmlns="" xmlns:a16="http://schemas.microsoft.com/office/drawing/2014/main" val="20001"/>
                    </a:ext>
                  </a:extLst>
                </a:gridCol>
                <a:gridCol w="1623156">
                  <a:extLst>
                    <a:ext uri="{9D8B030D-6E8A-4147-A177-3AD203B41FA5}">
                      <a16:colId xmlns="" xmlns:a16="http://schemas.microsoft.com/office/drawing/2014/main" val="20002"/>
                    </a:ext>
                  </a:extLst>
                </a:gridCol>
                <a:gridCol w="1563039">
                  <a:extLst>
                    <a:ext uri="{9D8B030D-6E8A-4147-A177-3AD203B41FA5}">
                      <a16:colId xmlns="" xmlns:a16="http://schemas.microsoft.com/office/drawing/2014/main" val="20003"/>
                    </a:ext>
                  </a:extLst>
                </a:gridCol>
                <a:gridCol w="2085809">
                  <a:extLst>
                    <a:ext uri="{9D8B030D-6E8A-4147-A177-3AD203B41FA5}">
                      <a16:colId xmlns="" xmlns:a16="http://schemas.microsoft.com/office/drawing/2014/main" val="20004"/>
                    </a:ext>
                  </a:extLst>
                </a:gridCol>
              </a:tblGrid>
              <a:tr h="1151860">
                <a:tc>
                  <a:txBody>
                    <a:bodyPr/>
                    <a:lstStyle/>
                    <a:p>
                      <a:r>
                        <a:rPr lang="en-US" dirty="0">
                          <a:latin typeface="Times New Roman" panose="02020603050405020304" pitchFamily="18" charset="0"/>
                          <a:cs typeface="Times New Roman" panose="02020603050405020304" pitchFamily="18" charset="0"/>
                        </a:rPr>
                        <a:t>Title</a:t>
                      </a:r>
                    </a:p>
                  </a:txBody>
                  <a:tcPr/>
                </a:tc>
                <a:tc>
                  <a:txBody>
                    <a:bodyPr/>
                    <a:lstStyle/>
                    <a:p>
                      <a:r>
                        <a:rPr lang="en-US" dirty="0">
                          <a:latin typeface="Times New Roman" panose="02020603050405020304" pitchFamily="18" charset="0"/>
                          <a:cs typeface="Times New Roman" panose="02020603050405020304" pitchFamily="18" charset="0"/>
                        </a:rPr>
                        <a:t>Author Name</a:t>
                      </a:r>
                    </a:p>
                  </a:txBody>
                  <a:tcPr/>
                </a:tc>
                <a:tc>
                  <a:txBody>
                    <a:bodyPr/>
                    <a:lstStyle/>
                    <a:p>
                      <a:r>
                        <a:rPr lang="en-US" sz="2000" dirty="0">
                          <a:latin typeface="Times New Roman" panose="02020603050405020304" pitchFamily="18" charset="0"/>
                          <a:cs typeface="Times New Roman" panose="02020603050405020304" pitchFamily="18" charset="0"/>
                        </a:rPr>
                        <a:t>Citation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Algorithms/Techniques</a:t>
                      </a:r>
                      <a:r>
                        <a:rPr lang="en-US" baseline="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Conclusion</a:t>
                      </a:r>
                    </a:p>
                  </a:txBody>
                  <a:tcPr/>
                </a:tc>
                <a:extLst>
                  <a:ext uri="{0D108BD9-81ED-4DB2-BD59-A6C34878D82A}">
                    <a16:rowId xmlns="" xmlns:a16="http://schemas.microsoft.com/office/drawing/2014/main" val="10000"/>
                  </a:ext>
                </a:extLst>
              </a:tr>
              <a:tr h="38011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Times New Roman" panose="02020603050405020304" pitchFamily="18" charset="0"/>
                          <a:ea typeface="+mn-ea"/>
                          <a:cs typeface="Times New Roman" panose="02020603050405020304" pitchFamily="18" charset="0"/>
                        </a:rPr>
                        <a:t>Measuring TCP connection establishment times of dual-stacked web services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b="0" i="0" u="sng" kern="1200" dirty="0">
                          <a:solidFill>
                            <a:schemeClr val="dk1"/>
                          </a:solidFill>
                          <a:effectLst/>
                          <a:latin typeface="Times New Roman" panose="02020603050405020304" pitchFamily="18" charset="0"/>
                          <a:ea typeface="+mn-ea"/>
                          <a:cs typeface="Times New Roman" panose="02020603050405020304" pitchFamily="18" charset="0"/>
                        </a:rPr>
                        <a:t>Vaibhav Bajpai</a:t>
                      </a:r>
                      <a:endParaRPr lang="en-US" sz="1600" b="0" i="0" kern="1200" dirty="0">
                        <a:solidFill>
                          <a:schemeClr val="dk1"/>
                        </a:solidFill>
                        <a:effectLst/>
                        <a:latin typeface="Times New Roman" panose="02020603050405020304" pitchFamily="18" charset="0"/>
                        <a:ea typeface="+mn-ea"/>
                        <a:cs typeface="Times New Roman" panose="02020603050405020304" pitchFamily="18" charset="0"/>
                      </a:endParaRPr>
                    </a:p>
                    <a:p>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Jürgen Schönwälder</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V. Bajpai and J. Schönwälder, "Measuring TCP connection establishment times of dual-stacked web services," Proceedings of the 9th International Conference on Network and Service Management (CNSM 2013), 2013, pp. 130-133, doi: 10.1109/CNSM.2013.6727822.</a:t>
                      </a:r>
                    </a:p>
                  </a:txBody>
                  <a:tcPr/>
                </a:tc>
                <a:tc>
                  <a:txBody>
                    <a:bodyPr/>
                    <a:lstStyle/>
                    <a:p>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The happy program, a simple TCP happy eyeballs probing tool, is the implementation of metric.</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Connection establishment times over IPv6 were higher.</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bl>
          </a:graphicData>
        </a:graphic>
      </p:graphicFrame>
      <p:sp>
        <p:nvSpPr>
          <p:cNvPr id="8" name="Title 1">
            <a:extLst>
              <a:ext uri="{FF2B5EF4-FFF2-40B4-BE49-F238E27FC236}">
                <a16:creationId xmlns="" xmlns:a16="http://schemas.microsoft.com/office/drawing/2014/main" id="{848C917D-90D5-4299-93C7-7D6602C0BC5D}"/>
              </a:ext>
            </a:extLst>
          </p:cNvPr>
          <p:cNvSpPr>
            <a:spLocks noGrp="1"/>
          </p:cNvSpPr>
          <p:nvPr>
            <p:ph type="title"/>
          </p:nvPr>
        </p:nvSpPr>
        <p:spPr>
          <a:xfrm>
            <a:off x="0" y="-13996"/>
            <a:ext cx="9144000" cy="995266"/>
          </a:xfrm>
          <a:solidFill>
            <a:srgbClr val="0000FF"/>
          </a:solidFill>
        </p:spPr>
        <p:txBody>
          <a:bodyPr>
            <a:normAutofit/>
          </a:bodyPr>
          <a:lstStyle/>
          <a:p>
            <a:r>
              <a:rPr lang="en-US" sz="3600" b="1" dirty="0">
                <a:solidFill>
                  <a:schemeClr val="bg1"/>
                </a:solidFill>
                <a:latin typeface="Times New Roman" pitchFamily="18" charset="0"/>
                <a:cs typeface="Times New Roman" pitchFamily="18" charset="0"/>
              </a:rPr>
              <a:t>Literature Survey</a:t>
            </a:r>
            <a:endParaRPr lang="en-US" sz="3600" dirty="0">
              <a:latin typeface="Times New Roman" pitchFamily="18" charset="0"/>
              <a:cs typeface="Times New Roman" pitchFamily="18" charset="0"/>
            </a:endParaRPr>
          </a:p>
        </p:txBody>
      </p:sp>
      <p:sp>
        <p:nvSpPr>
          <p:cNvPr id="9"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3568252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68816983"/>
              </p:ext>
            </p:extLst>
          </p:nvPr>
        </p:nvGraphicFramePr>
        <p:xfrm>
          <a:off x="342900" y="1143000"/>
          <a:ext cx="8458200" cy="5029200"/>
        </p:xfrm>
        <a:graphic>
          <a:graphicData uri="http://schemas.openxmlformats.org/drawingml/2006/table">
            <a:tbl>
              <a:tblPr firstRow="1" bandRow="1">
                <a:tableStyleId>{5C22544A-7EE6-4342-B048-85BDC9FD1C3A}</a:tableStyleId>
              </a:tblPr>
              <a:tblGrid>
                <a:gridCol w="1593098">
                  <a:extLst>
                    <a:ext uri="{9D8B030D-6E8A-4147-A177-3AD203B41FA5}">
                      <a16:colId xmlns="" xmlns:a16="http://schemas.microsoft.com/office/drawing/2014/main" val="20000"/>
                    </a:ext>
                  </a:extLst>
                </a:gridCol>
                <a:gridCol w="1593098">
                  <a:extLst>
                    <a:ext uri="{9D8B030D-6E8A-4147-A177-3AD203B41FA5}">
                      <a16:colId xmlns="" xmlns:a16="http://schemas.microsoft.com/office/drawing/2014/main" val="20001"/>
                    </a:ext>
                  </a:extLst>
                </a:gridCol>
                <a:gridCol w="1623156">
                  <a:extLst>
                    <a:ext uri="{9D8B030D-6E8A-4147-A177-3AD203B41FA5}">
                      <a16:colId xmlns="" xmlns:a16="http://schemas.microsoft.com/office/drawing/2014/main" val="20002"/>
                    </a:ext>
                  </a:extLst>
                </a:gridCol>
                <a:gridCol w="1563039">
                  <a:extLst>
                    <a:ext uri="{9D8B030D-6E8A-4147-A177-3AD203B41FA5}">
                      <a16:colId xmlns="" xmlns:a16="http://schemas.microsoft.com/office/drawing/2014/main" val="20003"/>
                    </a:ext>
                  </a:extLst>
                </a:gridCol>
                <a:gridCol w="2085809">
                  <a:extLst>
                    <a:ext uri="{9D8B030D-6E8A-4147-A177-3AD203B41FA5}">
                      <a16:colId xmlns="" xmlns:a16="http://schemas.microsoft.com/office/drawing/2014/main" val="20004"/>
                    </a:ext>
                  </a:extLst>
                </a:gridCol>
              </a:tblGrid>
              <a:tr h="1093304">
                <a:tc>
                  <a:txBody>
                    <a:bodyPr/>
                    <a:lstStyle/>
                    <a:p>
                      <a:r>
                        <a:rPr lang="en-US" dirty="0">
                          <a:latin typeface="Times New Roman" panose="02020603050405020304" pitchFamily="18" charset="0"/>
                          <a:cs typeface="Times New Roman" panose="02020603050405020304" pitchFamily="18" charset="0"/>
                        </a:rPr>
                        <a:t>Title</a:t>
                      </a:r>
                    </a:p>
                  </a:txBody>
                  <a:tcPr/>
                </a:tc>
                <a:tc>
                  <a:txBody>
                    <a:bodyPr/>
                    <a:lstStyle/>
                    <a:p>
                      <a:r>
                        <a:rPr lang="en-US" dirty="0">
                          <a:latin typeface="Times New Roman" panose="02020603050405020304" pitchFamily="18" charset="0"/>
                          <a:cs typeface="Times New Roman" panose="02020603050405020304" pitchFamily="18" charset="0"/>
                        </a:rPr>
                        <a:t>Author Name</a:t>
                      </a:r>
                    </a:p>
                  </a:txBody>
                  <a:tcPr/>
                </a:tc>
                <a:tc>
                  <a:txBody>
                    <a:bodyPr/>
                    <a:lstStyle/>
                    <a:p>
                      <a:r>
                        <a:rPr lang="en-US" sz="2000" dirty="0">
                          <a:latin typeface="Times New Roman" panose="02020603050405020304" pitchFamily="18" charset="0"/>
                          <a:cs typeface="Times New Roman" panose="02020603050405020304" pitchFamily="18" charset="0"/>
                        </a:rPr>
                        <a:t>Citation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Algorithms/Techniques</a:t>
                      </a:r>
                      <a:r>
                        <a:rPr lang="en-US" baseline="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Conclusion</a:t>
                      </a:r>
                    </a:p>
                  </a:txBody>
                  <a:tcPr/>
                </a:tc>
                <a:extLst>
                  <a:ext uri="{0D108BD9-81ED-4DB2-BD59-A6C34878D82A}">
                    <a16:rowId xmlns="" xmlns:a16="http://schemas.microsoft.com/office/drawing/2014/main" val="10000"/>
                  </a:ext>
                </a:extLst>
              </a:tr>
              <a:tr h="39358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Times New Roman" panose="02020603050405020304" pitchFamily="18" charset="0"/>
                          <a:ea typeface="+mn-ea"/>
                          <a:cs typeface="Times New Roman" panose="02020603050405020304" pitchFamily="18" charset="0"/>
                        </a:rPr>
                        <a:t>Performance analysis of Mobile IPv6 support for Dual Stack hosts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Bruno </a:t>
                      </a:r>
                      <a:r>
                        <a:rPr lang="en-US"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Faria</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Eduardo </a:t>
                      </a:r>
                      <a:r>
                        <a:rPr lang="en-US"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Souto</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B. </a:t>
                      </a:r>
                      <a:r>
                        <a:rPr lang="en-US" sz="1200" dirty="0" err="1">
                          <a:latin typeface="Times New Roman" panose="02020603050405020304" pitchFamily="18" charset="0"/>
                          <a:cs typeface="Times New Roman" panose="02020603050405020304" pitchFamily="18" charset="0"/>
                        </a:rPr>
                        <a:t>Faria</a:t>
                      </a:r>
                      <a:r>
                        <a:rPr lang="en-US" sz="1200" dirty="0">
                          <a:latin typeface="Times New Roman" panose="02020603050405020304" pitchFamily="18" charset="0"/>
                          <a:cs typeface="Times New Roman" panose="02020603050405020304" pitchFamily="18" charset="0"/>
                        </a:rPr>
                        <a:t> and E. </a:t>
                      </a:r>
                      <a:r>
                        <a:rPr lang="en-US" sz="1200" dirty="0" err="1">
                          <a:latin typeface="Times New Roman" panose="02020603050405020304" pitchFamily="18" charset="0"/>
                          <a:cs typeface="Times New Roman" panose="02020603050405020304" pitchFamily="18" charset="0"/>
                        </a:rPr>
                        <a:t>Souto</a:t>
                      </a:r>
                      <a:r>
                        <a:rPr lang="en-US" sz="1200" dirty="0">
                          <a:latin typeface="Times New Roman" panose="02020603050405020304" pitchFamily="18" charset="0"/>
                          <a:cs typeface="Times New Roman" panose="02020603050405020304" pitchFamily="18" charset="0"/>
                        </a:rPr>
                        <a:t>, "Performance analysis of Mobile IPv6 support for Dual Stack hosts," 2014 IEEE/ACS 11th International Conference on Computer Systems and Applications (AICCSA), 2014, pp. 92-100, doi: 10.1109/AICCSA.2014.7073184.</a:t>
                      </a:r>
                    </a:p>
                  </a:txBody>
                  <a:tcPr/>
                </a:tc>
                <a:tc>
                  <a:txBody>
                    <a:bodyPr/>
                    <a:lstStyle/>
                    <a:p>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Dual Stack Mobile IPv6 as a mobility management solution for dual stack nodes to roam between different IPv4 and IPv6 networks</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Performance metrics as binding management signaling cost, session disruption time, average packet loss and packet delivery cost were carefully derived according to handoff scenarios, user mobility and traffic patterns</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bl>
          </a:graphicData>
        </a:graphic>
      </p:graphicFrame>
      <p:sp>
        <p:nvSpPr>
          <p:cNvPr id="8" name="Title 1">
            <a:extLst>
              <a:ext uri="{FF2B5EF4-FFF2-40B4-BE49-F238E27FC236}">
                <a16:creationId xmlns="" xmlns:a16="http://schemas.microsoft.com/office/drawing/2014/main" id="{AEDA5906-9DCC-4F9B-BF13-7FEDB0DDA694}"/>
              </a:ext>
            </a:extLst>
          </p:cNvPr>
          <p:cNvSpPr>
            <a:spLocks noGrp="1"/>
          </p:cNvSpPr>
          <p:nvPr>
            <p:ph type="title"/>
          </p:nvPr>
        </p:nvSpPr>
        <p:spPr>
          <a:xfrm>
            <a:off x="0" y="-13996"/>
            <a:ext cx="9144000" cy="995266"/>
          </a:xfrm>
          <a:solidFill>
            <a:srgbClr val="0000FF"/>
          </a:solidFill>
        </p:spPr>
        <p:txBody>
          <a:bodyPr>
            <a:normAutofit/>
          </a:bodyPr>
          <a:lstStyle/>
          <a:p>
            <a:r>
              <a:rPr lang="en-US" sz="3600" b="1" dirty="0">
                <a:solidFill>
                  <a:schemeClr val="bg1"/>
                </a:solidFill>
                <a:latin typeface="Times New Roman" pitchFamily="18" charset="0"/>
                <a:cs typeface="Times New Roman" pitchFamily="18" charset="0"/>
              </a:rPr>
              <a:t>Literature Survey</a:t>
            </a:r>
            <a:endParaRPr lang="en-US" sz="3600" dirty="0">
              <a:latin typeface="Times New Roman" pitchFamily="18" charset="0"/>
              <a:cs typeface="Times New Roman" pitchFamily="18" charset="0"/>
            </a:endParaRPr>
          </a:p>
        </p:txBody>
      </p:sp>
      <p:sp>
        <p:nvSpPr>
          <p:cNvPr id="9"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42311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292621143"/>
              </p:ext>
            </p:extLst>
          </p:nvPr>
        </p:nvGraphicFramePr>
        <p:xfrm>
          <a:off x="304800" y="1143000"/>
          <a:ext cx="8534401" cy="5029200"/>
        </p:xfrm>
        <a:graphic>
          <a:graphicData uri="http://schemas.openxmlformats.org/drawingml/2006/table">
            <a:tbl>
              <a:tblPr firstRow="1" bandRow="1">
                <a:tableStyleId>{5C22544A-7EE6-4342-B048-85BDC9FD1C3A}</a:tableStyleId>
              </a:tblPr>
              <a:tblGrid>
                <a:gridCol w="1539539">
                  <a:extLst>
                    <a:ext uri="{9D8B030D-6E8A-4147-A177-3AD203B41FA5}">
                      <a16:colId xmlns="" xmlns:a16="http://schemas.microsoft.com/office/drawing/2014/main" val="20000"/>
                    </a:ext>
                  </a:extLst>
                </a:gridCol>
                <a:gridCol w="1623210">
                  <a:extLst>
                    <a:ext uri="{9D8B030D-6E8A-4147-A177-3AD203B41FA5}">
                      <a16:colId xmlns="" xmlns:a16="http://schemas.microsoft.com/office/drawing/2014/main" val="20001"/>
                    </a:ext>
                  </a:extLst>
                </a:gridCol>
                <a:gridCol w="1653836">
                  <a:extLst>
                    <a:ext uri="{9D8B030D-6E8A-4147-A177-3AD203B41FA5}">
                      <a16:colId xmlns="" xmlns:a16="http://schemas.microsoft.com/office/drawing/2014/main" val="20002"/>
                    </a:ext>
                  </a:extLst>
                </a:gridCol>
                <a:gridCol w="1592583">
                  <a:extLst>
                    <a:ext uri="{9D8B030D-6E8A-4147-A177-3AD203B41FA5}">
                      <a16:colId xmlns="" xmlns:a16="http://schemas.microsoft.com/office/drawing/2014/main" val="20003"/>
                    </a:ext>
                  </a:extLst>
                </a:gridCol>
                <a:gridCol w="2125233">
                  <a:extLst>
                    <a:ext uri="{9D8B030D-6E8A-4147-A177-3AD203B41FA5}">
                      <a16:colId xmlns="" xmlns:a16="http://schemas.microsoft.com/office/drawing/2014/main" val="20004"/>
                    </a:ext>
                  </a:extLst>
                </a:gridCol>
              </a:tblGrid>
              <a:tr h="933055">
                <a:tc>
                  <a:txBody>
                    <a:bodyPr/>
                    <a:lstStyle/>
                    <a:p>
                      <a:r>
                        <a:rPr lang="en-US" dirty="0">
                          <a:latin typeface="Times New Roman" panose="02020603050405020304" pitchFamily="18" charset="0"/>
                          <a:cs typeface="Times New Roman" panose="02020603050405020304" pitchFamily="18" charset="0"/>
                        </a:rPr>
                        <a:t>Title</a:t>
                      </a:r>
                    </a:p>
                  </a:txBody>
                  <a:tcPr/>
                </a:tc>
                <a:tc>
                  <a:txBody>
                    <a:bodyPr/>
                    <a:lstStyle/>
                    <a:p>
                      <a:r>
                        <a:rPr lang="en-US" dirty="0">
                          <a:latin typeface="Times New Roman" panose="02020603050405020304" pitchFamily="18" charset="0"/>
                          <a:cs typeface="Times New Roman" panose="02020603050405020304" pitchFamily="18" charset="0"/>
                        </a:rPr>
                        <a:t>Author Name</a:t>
                      </a:r>
                    </a:p>
                  </a:txBody>
                  <a:tcPr/>
                </a:tc>
                <a:tc>
                  <a:txBody>
                    <a:bodyPr/>
                    <a:lstStyle/>
                    <a:p>
                      <a:r>
                        <a:rPr lang="en-US" sz="2000" dirty="0">
                          <a:latin typeface="Times New Roman" panose="02020603050405020304" pitchFamily="18" charset="0"/>
                          <a:cs typeface="Times New Roman" panose="02020603050405020304" pitchFamily="18" charset="0"/>
                        </a:rPr>
                        <a:t>Citation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Algorithms/Techniques</a:t>
                      </a:r>
                      <a:r>
                        <a:rPr lang="en-US" baseline="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Conclusion</a:t>
                      </a:r>
                    </a:p>
                  </a:txBody>
                  <a:tcPr/>
                </a:tc>
                <a:extLst>
                  <a:ext uri="{0D108BD9-81ED-4DB2-BD59-A6C34878D82A}">
                    <a16:rowId xmlns="" xmlns:a16="http://schemas.microsoft.com/office/drawing/2014/main" val="10000"/>
                  </a:ext>
                </a:extLst>
              </a:tr>
              <a:tr h="409614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a:latin typeface="Times New Roman" panose="02020603050405020304" pitchFamily="18" charset="0"/>
                          <a:cs typeface="Times New Roman" panose="02020603050405020304" pitchFamily="18" charset="0"/>
                        </a:rPr>
                        <a:t>Security threats for IPv6 transition strategies</a:t>
                      </a:r>
                    </a:p>
                  </a:txBody>
                  <a:tcPr/>
                </a:tc>
                <a:tc>
                  <a:txBody>
                    <a:bodyPr/>
                    <a:lstStyle/>
                    <a:p>
                      <a:r>
                        <a:rPr lang="en-US" sz="1600" u="none" dirty="0">
                          <a:latin typeface="Times New Roman" panose="02020603050405020304" pitchFamily="18" charset="0"/>
                          <a:cs typeface="Times New Roman" panose="02020603050405020304" pitchFamily="18" charset="0"/>
                        </a:rPr>
                        <a:t>PDF</a:t>
                      </a:r>
                    </a:p>
                    <a:p>
                      <a:r>
                        <a:rPr lang="en-US" sz="1600" u="none" dirty="0">
                          <a:latin typeface="Times New Roman" panose="02020603050405020304" pitchFamily="18" charset="0"/>
                          <a:cs typeface="Times New Roman" panose="02020603050405020304" pitchFamily="18" charset="0"/>
                        </a:rPr>
                        <a:t>Amjed Sid Ahmed; </a:t>
                      </a:r>
                      <a:r>
                        <a:rPr lang="en-US" sz="1600" u="none" dirty="0" err="1">
                          <a:latin typeface="Times New Roman" panose="02020603050405020304" pitchFamily="18" charset="0"/>
                          <a:cs typeface="Times New Roman" panose="02020603050405020304" pitchFamily="18" charset="0"/>
                        </a:rPr>
                        <a:t>Rosilah</a:t>
                      </a:r>
                      <a:r>
                        <a:rPr lang="en-US" sz="1600" u="none" dirty="0">
                          <a:latin typeface="Times New Roman" panose="02020603050405020304" pitchFamily="18" charset="0"/>
                          <a:cs typeface="Times New Roman" panose="02020603050405020304" pitchFamily="18" charset="0"/>
                        </a:rPr>
                        <a:t> Hassan; Nur Effendy Othman</a:t>
                      </a:r>
                    </a:p>
                  </a:txBody>
                  <a:tcPr/>
                </a:tc>
                <a:tc>
                  <a:txBody>
                    <a:bodyPr/>
                    <a:lstStyle/>
                    <a:p>
                      <a:r>
                        <a:rPr lang="en-US" sz="1200" dirty="0">
                          <a:latin typeface="Times New Roman" panose="02020603050405020304" pitchFamily="18" charset="0"/>
                          <a:cs typeface="Times New Roman" panose="02020603050405020304" pitchFamily="18" charset="0"/>
                        </a:rPr>
                        <a:t>Security threats for IPv6 transition strategies , “PDF</a:t>
                      </a:r>
                    </a:p>
                    <a:p>
                      <a:r>
                        <a:rPr lang="en-US" sz="1200" dirty="0">
                          <a:latin typeface="Times New Roman" panose="02020603050405020304" pitchFamily="18" charset="0"/>
                          <a:cs typeface="Times New Roman" panose="02020603050405020304" pitchFamily="18" charset="0"/>
                        </a:rPr>
                        <a:t>Amjed Sid Ahmed; </a:t>
                      </a:r>
                      <a:r>
                        <a:rPr lang="en-US" sz="1200" dirty="0" err="1">
                          <a:latin typeface="Times New Roman" panose="02020603050405020304" pitchFamily="18" charset="0"/>
                          <a:cs typeface="Times New Roman" panose="02020603050405020304" pitchFamily="18" charset="0"/>
                        </a:rPr>
                        <a:t>Rosilah</a:t>
                      </a:r>
                      <a:r>
                        <a:rPr lang="en-US" sz="1200" dirty="0">
                          <a:latin typeface="Times New Roman" panose="02020603050405020304" pitchFamily="18" charset="0"/>
                          <a:cs typeface="Times New Roman" panose="02020603050405020304" pitchFamily="18" charset="0"/>
                        </a:rPr>
                        <a:t> Hassan; Nur Effendy Othman “ ,</a:t>
                      </a:r>
                    </a:p>
                    <a:p>
                      <a:r>
                        <a:rPr lang="en-US" sz="1200" dirty="0">
                          <a:latin typeface="Times New Roman" panose="02020603050405020304" pitchFamily="18" charset="0"/>
                          <a:cs typeface="Times New Roman" panose="02020603050405020304" pitchFamily="18" charset="0"/>
                        </a:rPr>
                        <a:t>2014 4th International Conference on Engineering Technology and </a:t>
                      </a:r>
                      <a:r>
                        <a:rPr lang="en-US" sz="1200" dirty="0" err="1">
                          <a:latin typeface="Times New Roman" panose="02020603050405020304" pitchFamily="18" charset="0"/>
                          <a:cs typeface="Times New Roman" panose="02020603050405020304" pitchFamily="18" charset="0"/>
                        </a:rPr>
                        <a:t>Technopreneuship</a:t>
                      </a:r>
                      <a:r>
                        <a:rPr lang="en-US" sz="1200" dirty="0">
                          <a:latin typeface="Times New Roman" panose="02020603050405020304" pitchFamily="18" charset="0"/>
                          <a:cs typeface="Times New Roman" panose="02020603050405020304" pitchFamily="18" charset="0"/>
                        </a:rPr>
                        <a:t> (ICE2T) , DOI: 10.1109/ICE2T.2014.7006224 </a:t>
                      </a:r>
                    </a:p>
                  </a:txBody>
                  <a:tcPr/>
                </a:tc>
                <a:tc>
                  <a:txBody>
                    <a:bodyPr/>
                    <a:lstStyle/>
                    <a:p>
                      <a:r>
                        <a:rPr lang="en-US" sz="1600" dirty="0">
                          <a:latin typeface="Times New Roman" panose="02020603050405020304" pitchFamily="18" charset="0"/>
                          <a:cs typeface="Times New Roman" panose="02020603050405020304" pitchFamily="18" charset="0"/>
                        </a:rPr>
                        <a:t>Dual Stack Mechanism,</a:t>
                      </a:r>
                    </a:p>
                    <a:p>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Tunneling IP/TCP/UDP protocol field translation.</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IPv6 transitioning mechanisms, explaining how do they work and discuss the security threats that each mechanism could face. We found that every transition technique between IPv4 and IPv6 entails some security threat.</a:t>
                      </a:r>
                    </a:p>
                  </a:txBody>
                  <a:tcPr/>
                </a:tc>
                <a:extLst>
                  <a:ext uri="{0D108BD9-81ED-4DB2-BD59-A6C34878D82A}">
                    <a16:rowId xmlns="" xmlns:a16="http://schemas.microsoft.com/office/drawing/2014/main" val="10001"/>
                  </a:ext>
                </a:extLst>
              </a:tr>
            </a:tbl>
          </a:graphicData>
        </a:graphic>
      </p:graphicFrame>
      <p:sp>
        <p:nvSpPr>
          <p:cNvPr id="8" name="Title 1">
            <a:extLst>
              <a:ext uri="{FF2B5EF4-FFF2-40B4-BE49-F238E27FC236}">
                <a16:creationId xmlns="" xmlns:a16="http://schemas.microsoft.com/office/drawing/2014/main" id="{DCF73892-36E6-4D02-BC3F-1C72CB7AECF8}"/>
              </a:ext>
            </a:extLst>
          </p:cNvPr>
          <p:cNvSpPr>
            <a:spLocks noGrp="1"/>
          </p:cNvSpPr>
          <p:nvPr>
            <p:ph type="title"/>
          </p:nvPr>
        </p:nvSpPr>
        <p:spPr>
          <a:xfrm>
            <a:off x="0" y="-13996"/>
            <a:ext cx="9144000" cy="995266"/>
          </a:xfrm>
          <a:solidFill>
            <a:srgbClr val="0000FF"/>
          </a:solidFill>
        </p:spPr>
        <p:txBody>
          <a:bodyPr>
            <a:normAutofit/>
          </a:bodyPr>
          <a:lstStyle/>
          <a:p>
            <a:r>
              <a:rPr lang="en-US" sz="3600" b="1" dirty="0">
                <a:solidFill>
                  <a:schemeClr val="bg1"/>
                </a:solidFill>
                <a:latin typeface="Times New Roman" pitchFamily="18" charset="0"/>
                <a:cs typeface="Times New Roman" pitchFamily="18" charset="0"/>
              </a:rPr>
              <a:t>Literature Survey</a:t>
            </a:r>
            <a:endParaRPr lang="en-US" sz="3600" dirty="0">
              <a:latin typeface="Times New Roman" pitchFamily="18" charset="0"/>
              <a:cs typeface="Times New Roman" pitchFamily="18" charset="0"/>
            </a:endParaRPr>
          </a:p>
        </p:txBody>
      </p:sp>
      <p:sp>
        <p:nvSpPr>
          <p:cNvPr id="9"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1664205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latin typeface="Times New Roman" pitchFamily="18" charset="0"/>
                <a:cs typeface="Times New Roman" pitchFamily="18" charset="0"/>
              </a:rPr>
              <a:t>Dept. of ECE, NMIT, Bangalore-64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456146518"/>
              </p:ext>
            </p:extLst>
          </p:nvPr>
        </p:nvGraphicFramePr>
        <p:xfrm>
          <a:off x="342900" y="1295400"/>
          <a:ext cx="8458200" cy="4663440"/>
        </p:xfrm>
        <a:graphic>
          <a:graphicData uri="http://schemas.openxmlformats.org/drawingml/2006/table">
            <a:tbl>
              <a:tblPr firstRow="1" bandRow="1">
                <a:tableStyleId>{5C22544A-7EE6-4342-B048-85BDC9FD1C3A}</a:tableStyleId>
              </a:tblPr>
              <a:tblGrid>
                <a:gridCol w="1691640">
                  <a:extLst>
                    <a:ext uri="{9D8B030D-6E8A-4147-A177-3AD203B41FA5}">
                      <a16:colId xmlns="" xmlns:a16="http://schemas.microsoft.com/office/drawing/2014/main" val="20000"/>
                    </a:ext>
                  </a:extLst>
                </a:gridCol>
                <a:gridCol w="1691640">
                  <a:extLst>
                    <a:ext uri="{9D8B030D-6E8A-4147-A177-3AD203B41FA5}">
                      <a16:colId xmlns="" xmlns:a16="http://schemas.microsoft.com/office/drawing/2014/main" val="20001"/>
                    </a:ext>
                  </a:extLst>
                </a:gridCol>
                <a:gridCol w="1723558">
                  <a:extLst>
                    <a:ext uri="{9D8B030D-6E8A-4147-A177-3AD203B41FA5}">
                      <a16:colId xmlns="" xmlns:a16="http://schemas.microsoft.com/office/drawing/2014/main" val="20002"/>
                    </a:ext>
                  </a:extLst>
                </a:gridCol>
                <a:gridCol w="1659722">
                  <a:extLst>
                    <a:ext uri="{9D8B030D-6E8A-4147-A177-3AD203B41FA5}">
                      <a16:colId xmlns="" xmlns:a16="http://schemas.microsoft.com/office/drawing/2014/main" val="20003"/>
                    </a:ext>
                  </a:extLst>
                </a:gridCol>
                <a:gridCol w="1691640">
                  <a:extLst>
                    <a:ext uri="{9D8B030D-6E8A-4147-A177-3AD203B41FA5}">
                      <a16:colId xmlns="" xmlns:a16="http://schemas.microsoft.com/office/drawing/2014/main" val="20004"/>
                    </a:ext>
                  </a:extLst>
                </a:gridCol>
              </a:tblGrid>
              <a:tr h="992221">
                <a:tc>
                  <a:txBody>
                    <a:bodyPr/>
                    <a:lstStyle/>
                    <a:p>
                      <a:r>
                        <a:rPr lang="en-US" dirty="0">
                          <a:latin typeface="Times New Roman" panose="02020603050405020304" pitchFamily="18" charset="0"/>
                          <a:cs typeface="Times New Roman" panose="02020603050405020304" pitchFamily="18" charset="0"/>
                        </a:rPr>
                        <a:t>Title</a:t>
                      </a:r>
                    </a:p>
                  </a:txBody>
                  <a:tcPr/>
                </a:tc>
                <a:tc>
                  <a:txBody>
                    <a:bodyPr/>
                    <a:lstStyle/>
                    <a:p>
                      <a:r>
                        <a:rPr lang="en-US" dirty="0">
                          <a:latin typeface="Times New Roman" panose="02020603050405020304" pitchFamily="18" charset="0"/>
                          <a:cs typeface="Times New Roman" panose="02020603050405020304" pitchFamily="18" charset="0"/>
                        </a:rPr>
                        <a:t>Author Name</a:t>
                      </a:r>
                    </a:p>
                  </a:txBody>
                  <a:tcPr/>
                </a:tc>
                <a:tc>
                  <a:txBody>
                    <a:bodyPr/>
                    <a:lstStyle/>
                    <a:p>
                      <a:r>
                        <a:rPr lang="en-US" sz="2000" dirty="0">
                          <a:latin typeface="Times New Roman" panose="02020603050405020304" pitchFamily="18" charset="0"/>
                          <a:cs typeface="Times New Roman" panose="02020603050405020304" pitchFamily="18" charset="0"/>
                        </a:rPr>
                        <a:t>Citation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Algorithms/Techniques</a:t>
                      </a:r>
                      <a:r>
                        <a:rPr lang="en-US" baseline="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Conclusion</a:t>
                      </a:r>
                    </a:p>
                  </a:txBody>
                  <a:tcPr/>
                </a:tc>
                <a:extLst>
                  <a:ext uri="{0D108BD9-81ED-4DB2-BD59-A6C34878D82A}">
                    <a16:rowId xmlns="" xmlns:a16="http://schemas.microsoft.com/office/drawing/2014/main" val="10000"/>
                  </a:ext>
                </a:extLst>
              </a:tr>
              <a:tr h="36712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u="none" kern="1200" dirty="0">
                          <a:solidFill>
                            <a:schemeClr val="dk1"/>
                          </a:solidFill>
                          <a:effectLst/>
                          <a:latin typeface="Times New Roman" panose="02020603050405020304" pitchFamily="18" charset="0"/>
                          <a:ea typeface="+mn-ea"/>
                          <a:cs typeface="Times New Roman" panose="02020603050405020304" pitchFamily="18" charset="0"/>
                        </a:rPr>
                        <a:t>Migration to Ipv6 from IPV4 by dual stack</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S. </a:t>
                      </a:r>
                      <a:r>
                        <a:rPr lang="en-US"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Aravind</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G. </a:t>
                      </a:r>
                      <a:r>
                        <a:rPr lang="en-US" sz="16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Padmavathi</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S. </a:t>
                      </a:r>
                      <a:r>
                        <a:rPr lang="en-US" sz="1200" dirty="0" err="1">
                          <a:latin typeface="Times New Roman" panose="02020603050405020304" pitchFamily="18" charset="0"/>
                          <a:cs typeface="Times New Roman" panose="02020603050405020304" pitchFamily="18" charset="0"/>
                        </a:rPr>
                        <a:t>Aravind</a:t>
                      </a:r>
                      <a:r>
                        <a:rPr lang="en-US" sz="1200" dirty="0">
                          <a:latin typeface="Times New Roman" panose="02020603050405020304" pitchFamily="18" charset="0"/>
                          <a:cs typeface="Times New Roman" panose="02020603050405020304" pitchFamily="18" charset="0"/>
                        </a:rPr>
                        <a:t> and G. </a:t>
                      </a:r>
                      <a:r>
                        <a:rPr lang="en-US" sz="1200" dirty="0" err="1">
                          <a:latin typeface="Times New Roman" panose="02020603050405020304" pitchFamily="18" charset="0"/>
                          <a:cs typeface="Times New Roman" panose="02020603050405020304" pitchFamily="18" charset="0"/>
                        </a:rPr>
                        <a:t>Padmavathi</a:t>
                      </a:r>
                      <a:r>
                        <a:rPr lang="en-US" sz="1200" dirty="0">
                          <a:latin typeface="Times New Roman" panose="02020603050405020304" pitchFamily="18" charset="0"/>
                          <a:cs typeface="Times New Roman" panose="02020603050405020304" pitchFamily="18" charset="0"/>
                        </a:rPr>
                        <a:t>, "Migration to Ipv6 from IPV4 by dual stack and tunneling techniques," 2015 International Conference on Smart Technologies and Management for Computing, Communication, Controls, Energy and Materials (ICSTM), 2015, pp. 107-111, doi: 10.1109/ICSTM.2015.7225398.</a:t>
                      </a:r>
                    </a:p>
                  </a:txBody>
                  <a:tcPr/>
                </a:tc>
                <a:tc>
                  <a:txBody>
                    <a:bodyPr/>
                    <a:lstStyle/>
                    <a:p>
                      <a:r>
                        <a:rPr lang="en-US" sz="1600" dirty="0">
                          <a:latin typeface="Times New Roman" panose="02020603050405020304" pitchFamily="18" charset="0"/>
                          <a:cs typeface="Times New Roman" panose="02020603050405020304" pitchFamily="18" charset="0"/>
                        </a:rPr>
                        <a:t>Dual Stack Protocol</a:t>
                      </a:r>
                      <a:br>
                        <a:rPr lang="en-US" sz="1600" dirty="0">
                          <a:latin typeface="Times New Roman" panose="02020603050405020304" pitchFamily="18" charset="0"/>
                          <a:cs typeface="Times New Roman" panose="02020603050405020304" pitchFamily="18" charset="0"/>
                        </a:rPr>
                      </a:b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 transferring of data from IPv4 network to IPv6 network in both static and dynamic routing</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Dynamic IPv4 has least minimum &amp; average round trip delay and Dynamic IPv6 has least maximum round trip delay. </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bl>
          </a:graphicData>
        </a:graphic>
      </p:graphicFrame>
      <p:sp>
        <p:nvSpPr>
          <p:cNvPr id="8" name="Title 1">
            <a:extLst>
              <a:ext uri="{FF2B5EF4-FFF2-40B4-BE49-F238E27FC236}">
                <a16:creationId xmlns="" xmlns:a16="http://schemas.microsoft.com/office/drawing/2014/main" id="{802F0A29-3916-476D-9234-FBDAAC228576}"/>
              </a:ext>
            </a:extLst>
          </p:cNvPr>
          <p:cNvSpPr>
            <a:spLocks noGrp="1"/>
          </p:cNvSpPr>
          <p:nvPr>
            <p:ph type="title"/>
          </p:nvPr>
        </p:nvSpPr>
        <p:spPr>
          <a:xfrm>
            <a:off x="0" y="-13996"/>
            <a:ext cx="9144000" cy="995266"/>
          </a:xfrm>
          <a:solidFill>
            <a:srgbClr val="0000FF"/>
          </a:solidFill>
        </p:spPr>
        <p:txBody>
          <a:bodyPr>
            <a:normAutofit/>
          </a:bodyPr>
          <a:lstStyle/>
          <a:p>
            <a:r>
              <a:rPr lang="en-US" sz="3600" b="1" dirty="0">
                <a:solidFill>
                  <a:schemeClr val="bg1"/>
                </a:solidFill>
                <a:latin typeface="Times New Roman" pitchFamily="18" charset="0"/>
                <a:cs typeface="Times New Roman" pitchFamily="18" charset="0"/>
              </a:rPr>
              <a:t>Literature Survey</a:t>
            </a:r>
            <a:endParaRPr lang="en-US" sz="3600" dirty="0">
              <a:latin typeface="Times New Roman" pitchFamily="18" charset="0"/>
              <a:cs typeface="Times New Roman" pitchFamily="18" charset="0"/>
            </a:endParaRPr>
          </a:p>
        </p:txBody>
      </p:sp>
      <p:sp>
        <p:nvSpPr>
          <p:cNvPr id="9" name="Date Placeholder 3"/>
          <p:cNvSpPr>
            <a:spLocks noGrp="1"/>
          </p:cNvSpPr>
          <p:nvPr>
            <p:ph type="dt" sz="half" idx="10"/>
          </p:nvPr>
        </p:nvSpPr>
        <p:spPr>
          <a:xfrm>
            <a:off x="457200" y="6356350"/>
            <a:ext cx="914400" cy="365125"/>
          </a:xfrm>
        </p:spPr>
        <p:txBody>
          <a:bodyPr/>
          <a:lstStyle/>
          <a:p>
            <a:r>
              <a:rPr lang="en-US" dirty="0" smtClean="0">
                <a:latin typeface="Times New Roman" pitchFamily="18" charset="0"/>
                <a:cs typeface="Times New Roman" pitchFamily="18" charset="0"/>
              </a:rPr>
              <a:t>7-Mar-22</a:t>
            </a:r>
          </a:p>
        </p:txBody>
      </p:sp>
    </p:spTree>
    <p:extLst>
      <p:ext uri="{BB962C8B-B14F-4D97-AF65-F5344CB8AC3E}">
        <p14:creationId xmlns:p14="http://schemas.microsoft.com/office/powerpoint/2010/main" val="4182899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694</TotalTime>
  <Words>2774</Words>
  <Application>Microsoft Office PowerPoint</Application>
  <PresentationFormat>On-screen Show (4:3)</PresentationFormat>
  <Paragraphs>391</Paragraphs>
  <Slides>42</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Times New Roman</vt:lpstr>
      <vt:lpstr>Office Theme</vt:lpstr>
      <vt:lpstr>CLIENT SERVER PROGRAMMING USING DUAL STACK (IPv4 and IPv6) HOST</vt:lpstr>
      <vt:lpstr>Presentation Outline</vt:lpstr>
      <vt:lpstr>Introduction</vt:lpstr>
      <vt:lpstr>Literature Survey</vt:lpstr>
      <vt:lpstr>Literature Survey</vt:lpstr>
      <vt:lpstr>Literature Survey</vt:lpstr>
      <vt:lpstr>Literature Survey</vt:lpstr>
      <vt:lpstr>Literature Survey</vt:lpstr>
      <vt:lpstr>Literature Survey</vt:lpstr>
      <vt:lpstr>Literature Survey</vt:lpstr>
      <vt:lpstr>Literature Survey</vt:lpstr>
      <vt:lpstr>Literature Survey</vt:lpstr>
      <vt:lpstr>Literature Survey</vt:lpstr>
      <vt:lpstr>Literature Survey</vt:lpstr>
      <vt:lpstr>Drawbacks in Existing System</vt:lpstr>
      <vt:lpstr>Project Objectives</vt:lpstr>
      <vt:lpstr>Basic Architecture</vt:lpstr>
      <vt:lpstr>PowerPoint Presentation</vt:lpstr>
      <vt:lpstr>PowerPoint Presentation</vt:lpstr>
      <vt:lpstr>PowerPoint Presentation</vt:lpstr>
      <vt:lpstr>PowerPoint Presentation</vt:lpstr>
      <vt:lpstr>Server Using IPv4 Protocol on Dual Stack Host </vt:lpstr>
      <vt:lpstr>Client running on IPv4 Only Host </vt:lpstr>
      <vt:lpstr>PowerPoint Presentation</vt:lpstr>
      <vt:lpstr>Server Using IPv6 Protocol on Dual Stack Host</vt:lpstr>
      <vt:lpstr>Client running on IPv6 Only Host </vt:lpstr>
      <vt:lpstr>PowerPoint Presentation</vt:lpstr>
      <vt:lpstr>Both IPv4 and IPv6 Servers Running at the same time on Dual Stack Host </vt:lpstr>
      <vt:lpstr>Client running on IPv4 Only Host </vt:lpstr>
      <vt:lpstr>Client running on IPv6 Only Host </vt:lpstr>
      <vt:lpstr>PowerPoint Presentation</vt:lpstr>
      <vt:lpstr>PowerPoint Presentation</vt:lpstr>
      <vt:lpstr>PowerPoint Presentation</vt:lpstr>
      <vt:lpstr>Raspberry Pi Screen </vt:lpstr>
      <vt:lpstr>PowerPoint Presentation</vt:lpstr>
      <vt:lpstr>PowerPoint Presentation</vt:lpstr>
      <vt:lpstr>PowerPoint Presentation</vt:lpstr>
      <vt:lpstr>PowerPoint Presentation</vt:lpstr>
      <vt:lpstr>PowerPoint Presentation</vt:lpstr>
      <vt:lpstr>References</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thimr</dc:creator>
  <cp:lastModifiedBy>Sujith</cp:lastModifiedBy>
  <cp:revision>102</cp:revision>
  <dcterms:created xsi:type="dcterms:W3CDTF">2006-08-16T00:00:00Z</dcterms:created>
  <dcterms:modified xsi:type="dcterms:W3CDTF">2022-03-05T20:25:47Z</dcterms:modified>
</cp:coreProperties>
</file>